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65"/>
  </p:notesMasterIdLst>
  <p:handoutMasterIdLst>
    <p:handoutMasterId r:id="rId66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502" r:id="rId42"/>
    <p:sldId id="503" r:id="rId43"/>
    <p:sldId id="505" r:id="rId44"/>
    <p:sldId id="506" r:id="rId45"/>
    <p:sldId id="507" r:id="rId46"/>
    <p:sldId id="511" r:id="rId47"/>
    <p:sldId id="508" r:id="rId48"/>
    <p:sldId id="512" r:id="rId49"/>
    <p:sldId id="513" r:id="rId50"/>
    <p:sldId id="514" r:id="rId51"/>
    <p:sldId id="515" r:id="rId52"/>
    <p:sldId id="516" r:id="rId53"/>
    <p:sldId id="510" r:id="rId54"/>
    <p:sldId id="517" r:id="rId55"/>
    <p:sldId id="518" r:id="rId56"/>
    <p:sldId id="519" r:id="rId57"/>
    <p:sldId id="520" r:id="rId58"/>
    <p:sldId id="521" r:id="rId59"/>
    <p:sldId id="522" r:id="rId60"/>
    <p:sldId id="523" r:id="rId61"/>
    <p:sldId id="524" r:id="rId62"/>
    <p:sldId id="525" r:id="rId63"/>
    <p:sldId id="526" r:id="rId64"/>
  </p:sldIdLst>
  <p:sldSz cx="9144000" cy="6858000" type="screen4x3"/>
  <p:notesSz cx="9928225" cy="6797675"/>
  <p:custDataLst>
    <p:tags r:id="rId6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BCD"/>
    <a:srgbClr val="F53939"/>
    <a:srgbClr val="A759FD"/>
    <a:srgbClr val="6699FF"/>
    <a:srgbClr val="E69B04"/>
    <a:srgbClr val="AAE1FA"/>
    <a:srgbClr val="C1D6FF"/>
    <a:srgbClr val="F5FC9A"/>
    <a:srgbClr val="B21212"/>
    <a:srgbClr val="A7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82" autoAdjust="0"/>
    <p:restoredTop sz="94935" autoAdjust="0"/>
  </p:normalViewPr>
  <p:slideViewPr>
    <p:cSldViewPr>
      <p:cViewPr varScale="1">
        <p:scale>
          <a:sx n="79" d="100"/>
          <a:sy n="79" d="100"/>
        </p:scale>
        <p:origin x="135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00713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0151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79384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3667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68185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95562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11530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2369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61604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9000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76187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93985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1756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838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55129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746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7262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360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36219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0774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80040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09170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3600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70452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6988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63370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34978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18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52178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2128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78248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5226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07713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8061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8718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32629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826083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0668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4870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17476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09320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05467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125281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575187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054177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267362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192184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577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3795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7" Type="http://schemas.openxmlformats.org/officeDocument/2006/relationships/image" Target="../media/image2.jpeg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28.xml"/><Relationship Id="rId4" Type="http://schemas.openxmlformats.org/officeDocument/2006/relationships/slide" Target="../slides/slide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55045" y="692696"/>
            <a:ext cx="984077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13.1 – Metals – A </a:t>
            </a:r>
            <a:r>
              <a:rPr lang="en-GB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Revew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192755" y="692696"/>
            <a:ext cx="892075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13.2 – Metal</a:t>
            </a:r>
            <a:r>
              <a:rPr lang="en-GB" sz="10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Reactivity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2138463" y="692696"/>
            <a:ext cx="1628204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13.3 – Comparing Metals for Reactivity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3820300" y="692696"/>
            <a:ext cx="1130114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13.4 – Reactivity Series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5004048" y="691790"/>
            <a:ext cx="2016224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13.5</a:t>
            </a:r>
            <a:r>
              <a:rPr lang="en-GB" sz="10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– Making Use of Reactivity Series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50.xml"/><Relationship Id="rId5" Type="http://schemas.openxmlformats.org/officeDocument/2006/relationships/image" Target="../media/image7.emf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0.xml"/><Relationship Id="rId4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Unit%2013/13.1%20&#8211;%20Metals%20-%20A%20Review.doc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Unit%2013/13.2%20&#8211;%20Comparing%20Metals%20for%20Reactivity.doc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5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5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5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5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Unit%2013/13.3%20&#8211;%20Metals%20in%20Competition.docx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Unit%2013/13.4%20&#8211;%20The%20Reactivity%20Series.docx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Unit%2013/13.5%20-%20Thermit%20Welding.mp4" TargetMode="External"/><Relationship Id="rId5" Type="http://schemas.openxmlformats.org/officeDocument/2006/relationships/image" Target="../media/image27.emf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13/13.5%20-%20Galvanising.mp4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13/13.5%20-%20Galvanising.mp4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Unit%2013/13.5%20&#8211;%20Making%20Use%20of%20the%20Reactivity%20Series.docx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</a:t>
            </a:r>
            <a:r>
              <a:rPr lang="en-US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13 - </a:t>
            </a:r>
            <a:r>
              <a:rPr lang="en-US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Behaviour Of Metals</a:t>
            </a:r>
            <a:endParaRPr lang="en-GB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8606"/>
            <a:ext cx="1678981" cy="1612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3.1 – Atoms and Elements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So </a:t>
            </a:r>
            <a:r>
              <a:rPr lang="en-US" sz="1700" b="1" dirty="0">
                <a:solidFill>
                  <a:srgbClr val="C00000"/>
                </a:solidFill>
              </a:rPr>
              <a:t>far …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 smtClean="0"/>
              <a:t>You have met quite a lot of information about metals already. We review it in </a:t>
            </a:r>
            <a:r>
              <a:rPr lang="en-US" sz="1700" dirty="0"/>
              <a:t>this unit, before going on to look more closely at their reactivity.</a:t>
            </a:r>
          </a:p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C00000"/>
                </a:solidFill>
              </a:rPr>
              <a:t>Metals and the Periodic Table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metals lie to the left of the zig-zag line in the Periodic Table. There </a:t>
            </a:r>
            <a:r>
              <a:rPr lang="en-US" sz="1700" dirty="0" smtClean="0"/>
              <a:t>are far </a:t>
            </a:r>
            <a:r>
              <a:rPr lang="en-US" sz="1700" dirty="0"/>
              <a:t>more metals than non-metals. In fact over 80% of the elements </a:t>
            </a:r>
            <a:r>
              <a:rPr lang="en-US" sz="1700" dirty="0" smtClean="0"/>
              <a:t>are metals</a:t>
            </a:r>
            <a:r>
              <a:rPr lang="en-US" sz="1700" dirty="0"/>
              <a:t>. Here is a reminder of some of them: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5744" y="3068960"/>
            <a:ext cx="3047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I – the </a:t>
            </a:r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alkali metals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lithium, sodium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potassium …)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15051" y="375593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95936" y="5805264"/>
            <a:ext cx="48830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transition elements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– all are metals,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they include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most of the metals in everyday use, like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iron, copper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tin, zinc, lead, silver, gold …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0389" y="5877272"/>
            <a:ext cx="35795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II </a:t>
            </a:r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alkaline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earth metals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(beryllium,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magnesium, calcium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01112" y="3123222"/>
            <a:ext cx="43836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III has aluminium,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most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abundant metal 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Earth’s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crust, in this position …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7942" y="3674348"/>
            <a:ext cx="5746346" cy="22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13.1 – Metals: A Review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264697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40" b="1" dirty="0" smtClean="0">
                <a:solidFill>
                  <a:srgbClr val="C00000"/>
                </a:solidFill>
              </a:rPr>
              <a:t>The </a:t>
            </a:r>
            <a:r>
              <a:rPr lang="en-US" sz="1940" b="1" dirty="0">
                <a:solidFill>
                  <a:srgbClr val="C00000"/>
                </a:solidFill>
              </a:rPr>
              <a:t>physical properties of metals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40" dirty="0"/>
              <a:t>Metals usually have these physical properties.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are strong. If you press on them, or drop them, or try to </a:t>
            </a:r>
            <a:r>
              <a:rPr lang="en-US" sz="1940" dirty="0" smtClean="0"/>
              <a:t>tear them</a:t>
            </a:r>
            <a:r>
              <a:rPr lang="en-US" sz="1940" dirty="0"/>
              <a:t>, they won’t break – and it is hard to cut them.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are malleable. They can be hammered into shape </a:t>
            </a:r>
            <a:r>
              <a:rPr lang="en-US" sz="1940" dirty="0" smtClean="0"/>
              <a:t>without breaking</a:t>
            </a:r>
            <a:r>
              <a:rPr lang="en-US" sz="1940" dirty="0"/>
              <a:t>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are ductile: they can be drawn out into wires.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are sonorous: they make a ringing noise when you strike them.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are shiny when polished.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are good conductors of electricity and heat.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have high melting and boiling points. (They are all solid at </a:t>
            </a:r>
            <a:r>
              <a:rPr lang="en-US" sz="1940" dirty="0" smtClean="0"/>
              <a:t>room temperature</a:t>
            </a:r>
            <a:r>
              <a:rPr lang="en-US" sz="1940" dirty="0"/>
              <a:t>, except mercury.)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40" dirty="0" smtClean="0"/>
              <a:t>They </a:t>
            </a:r>
            <a:r>
              <a:rPr lang="en-US" sz="1940" dirty="0"/>
              <a:t>have high density – they feel ‘heavy’. (Look at the blue panel.)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44208" y="1124744"/>
            <a:ext cx="2448274" cy="4278094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density?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tells you ‘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heavy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density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b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 </a:t>
            </a:r>
            <a:r>
              <a:rPr lang="en-US" sz="16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 grams</a:t>
            </a:r>
            <a:r>
              <a:rPr lang="en-US" sz="16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US" sz="16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volume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 cm3)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these:</a:t>
            </a:r>
            <a:b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2800">
              <a:buClr>
                <a:srgbClr val="C00000"/>
              </a:buClr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cm</a:t>
            </a:r>
            <a:r>
              <a:rPr lang="en-US" sz="160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iron, mass 7.86g density 7.86g / cm</a:t>
            </a:r>
            <a:r>
              <a:rPr lang="en-US" sz="160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br>
              <a:rPr lang="en-US" sz="160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cm</a:t>
            </a:r>
            <a:r>
              <a:rPr lang="en-US" sz="160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lead, mass 11.34g density 11.34g / cm</a:t>
            </a:r>
            <a:r>
              <a:rPr lang="en-US" sz="160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GB" sz="160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77634" y="960129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3356992"/>
            <a:ext cx="815869" cy="1694497"/>
          </a:xfrm>
          <a:prstGeom prst="rect">
            <a:avLst/>
          </a:prstGeom>
        </p:spPr>
      </p:pic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8215051" y="547832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0633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13.1 – Metals: A Review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2068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The </a:t>
            </a:r>
            <a:r>
              <a:rPr lang="en-US" sz="2200" b="1" dirty="0">
                <a:solidFill>
                  <a:srgbClr val="C00000"/>
                </a:solidFill>
              </a:rPr>
              <a:t>physical properties of metals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The chemical properties of metals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They </a:t>
            </a:r>
            <a:r>
              <a:rPr lang="en-US" sz="2200" dirty="0"/>
              <a:t>react with oxygen to form oxides. For example, </a:t>
            </a:r>
            <a:r>
              <a:rPr lang="en-US" sz="2200" dirty="0" smtClean="0"/>
              <a:t>magnesium burns </a:t>
            </a:r>
            <a:r>
              <a:rPr lang="en-US" sz="2200" dirty="0"/>
              <a:t>in air to form magnesium oxide.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Metal </a:t>
            </a:r>
            <a:r>
              <a:rPr lang="en-US" sz="2200" dirty="0"/>
              <a:t>oxides are bases: they </a:t>
            </a:r>
            <a:r>
              <a:rPr lang="en-US" sz="2200" dirty="0" err="1"/>
              <a:t>neutralise</a:t>
            </a:r>
            <a:r>
              <a:rPr lang="en-US" sz="2200" dirty="0"/>
              <a:t> acids, forming salts and water.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Metals </a:t>
            </a:r>
            <a:r>
              <a:rPr lang="en-US" sz="2200" dirty="0"/>
              <a:t>form positive ions when they react. For example, </a:t>
            </a:r>
            <a:r>
              <a:rPr lang="en-US" sz="2200" dirty="0" smtClean="0"/>
              <a:t>magnesium forms </a:t>
            </a:r>
            <a:r>
              <a:rPr lang="en-US" sz="2200" dirty="0"/>
              <a:t>magnesium ions (</a:t>
            </a:r>
            <a:r>
              <a:rPr lang="en-US" sz="2200" dirty="0" smtClean="0">
                <a:solidFill>
                  <a:srgbClr val="FF0000"/>
                </a:solidFill>
              </a:rPr>
              <a:t>Mg</a:t>
            </a:r>
            <a:r>
              <a:rPr lang="en-US" sz="2200" baseline="30000" dirty="0" smtClean="0">
                <a:solidFill>
                  <a:srgbClr val="FF0000"/>
                </a:solidFill>
              </a:rPr>
              <a:t>2+</a:t>
            </a:r>
            <a:r>
              <a:rPr lang="en-US" sz="2200" dirty="0" smtClean="0"/>
              <a:t>) </a:t>
            </a:r>
            <a:r>
              <a:rPr lang="en-US" sz="2200" dirty="0"/>
              <a:t>when it reacts with oxygen.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For </a:t>
            </a:r>
            <a:r>
              <a:rPr lang="en-US" sz="2200" dirty="0"/>
              <a:t>the metals in the numbered groups, the charge on the ion is </a:t>
            </a:r>
            <a:r>
              <a:rPr lang="en-US" sz="2200" dirty="0" smtClean="0"/>
              <a:t>the same </a:t>
            </a:r>
            <a:r>
              <a:rPr lang="en-US" sz="2200" dirty="0"/>
              <a:t>as the group number. But the transition elements have </a:t>
            </a:r>
            <a:r>
              <a:rPr lang="en-US" sz="2200" dirty="0" smtClean="0"/>
              <a:t>variable </a:t>
            </a:r>
            <a:r>
              <a:rPr lang="en-US" sz="2200" dirty="0" err="1" smtClean="0"/>
              <a:t>valency</a:t>
            </a:r>
            <a:r>
              <a:rPr lang="en-US" sz="2200" dirty="0"/>
              <a:t>: they can form ions with different charges. </a:t>
            </a:r>
            <a:r>
              <a:rPr lang="en-US" sz="2200" dirty="0" smtClean="0"/>
              <a:t>E.g. </a:t>
            </a:r>
            <a:r>
              <a:rPr lang="en-US" sz="2200" dirty="0" smtClean="0">
                <a:solidFill>
                  <a:srgbClr val="FF0000"/>
                </a:solidFill>
              </a:rPr>
              <a:t>Cu</a:t>
            </a:r>
            <a:r>
              <a:rPr lang="en-US" sz="2200" baseline="30000" dirty="0" smtClean="0">
                <a:solidFill>
                  <a:srgbClr val="FF0000"/>
                </a:solidFill>
              </a:rPr>
              <a:t>+</a:t>
            </a:r>
            <a:r>
              <a:rPr lang="en-US" sz="2200" baseline="30000" dirty="0" smtClean="0"/>
              <a:t> </a:t>
            </a:r>
            <a:r>
              <a:rPr lang="en-US" sz="2200" dirty="0" smtClean="0"/>
              <a:t>and </a:t>
            </a:r>
            <a:r>
              <a:rPr lang="en-US" sz="2200" dirty="0" smtClean="0">
                <a:solidFill>
                  <a:srgbClr val="FF0000"/>
                </a:solidFill>
              </a:rPr>
              <a:t>Cu</a:t>
            </a:r>
            <a:r>
              <a:rPr lang="en-US" sz="2200" baseline="30000" dirty="0" smtClean="0">
                <a:solidFill>
                  <a:srgbClr val="FF0000"/>
                </a:solidFill>
              </a:rPr>
              <a:t>2+</a:t>
            </a:r>
            <a:r>
              <a:rPr lang="en-US" sz="2200" dirty="0" smtClean="0">
                <a:solidFill>
                  <a:srgbClr val="FF0000"/>
                </a:solidFill>
              </a:rPr>
              <a:t>.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192" y="1124744"/>
            <a:ext cx="2578345" cy="17632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00192" y="2959972"/>
            <a:ext cx="25788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Dropping anchor … helped by </a:t>
            </a:r>
            <a:r>
              <a:rPr lang="en-US" dirty="0" smtClean="0"/>
              <a:t>the density </a:t>
            </a:r>
            <a:r>
              <a:rPr lang="en-US" dirty="0"/>
              <a:t>of the iron.</a:t>
            </a:r>
            <a:endParaRPr lang="en-GB" dirty="0"/>
          </a:p>
        </p:txBody>
      </p:sp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8234709" y="35398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6256" y="6264612"/>
            <a:ext cx="1584176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GB" dirty="0" smtClean="0"/>
              <a:t>Metals Video</a:t>
            </a:r>
            <a:endParaRPr lang="en-GB" dirty="0"/>
          </a:p>
        </p:txBody>
      </p:sp>
      <p:pic>
        <p:nvPicPr>
          <p:cNvPr id="5" name="13.1 - Metal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00192" y="4572100"/>
            <a:ext cx="2578346" cy="144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47148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13.1 – Metals: A Review</a:t>
            </a:r>
            <a:endParaRPr lang="en-GB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0554" y="4005064"/>
            <a:ext cx="41774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400" dirty="0"/>
              <a:t>We are over 96% non-metal (mainly oxygen, </a:t>
            </a:r>
            <a:r>
              <a:rPr lang="en-US" sz="2400" dirty="0" smtClean="0"/>
              <a:t>carbon, nitrogen</a:t>
            </a:r>
            <a:r>
              <a:rPr lang="en-US" sz="2400" dirty="0"/>
              <a:t>, hydrogen) but we also contain metals: </a:t>
            </a:r>
            <a:r>
              <a:rPr lang="en-US" sz="2400" dirty="0" smtClean="0"/>
              <a:t>calcium, potassium</a:t>
            </a:r>
            <a:r>
              <a:rPr lang="en-US" sz="2400" dirty="0"/>
              <a:t>, sodium, magnesium, copper, zinc, iron and more …</a:t>
            </a: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25" y="1196752"/>
            <a:ext cx="4213459" cy="2808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980" y="1196752"/>
            <a:ext cx="4213458" cy="280831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607980" y="4005064"/>
            <a:ext cx="42197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400" dirty="0"/>
              <a:t>Trucks at a copper mine in the USA. Metals are big </a:t>
            </a:r>
            <a:r>
              <a:rPr lang="en-US" sz="2400" dirty="0" smtClean="0"/>
              <a:t>business. World </a:t>
            </a:r>
            <a:r>
              <a:rPr lang="en-US" sz="2400" dirty="0"/>
              <a:t>trade in metals is worth over 2000 billion US dollars </a:t>
            </a:r>
            <a:r>
              <a:rPr lang="en-US" sz="2400" dirty="0" smtClean="0"/>
              <a:t>a year</a:t>
            </a:r>
            <a:r>
              <a:rPr lang="en-US" sz="2400" dirty="0"/>
              <a:t>, and the metals industry employs around 70 million people.</a:t>
            </a:r>
            <a:endParaRPr lang="en-GB" sz="2400" dirty="0"/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215051" y="439820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8072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13.1 – Metals: A Review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All </a:t>
            </a:r>
            <a:r>
              <a:rPr lang="en-US" sz="1900" b="1" dirty="0">
                <a:solidFill>
                  <a:srgbClr val="C00000"/>
                </a:solidFill>
              </a:rPr>
              <a:t>metals are different!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properties on the opposite page are typical of </a:t>
            </a:r>
            <a:r>
              <a:rPr lang="en-US" sz="1900" dirty="0" smtClean="0"/>
              <a:t>metals. But </a:t>
            </a:r>
            <a:r>
              <a:rPr lang="en-US" sz="1900" dirty="0"/>
              <a:t>all metals are different. They do not share all of those </a:t>
            </a:r>
            <a:r>
              <a:rPr lang="en-US" sz="1900" dirty="0" smtClean="0"/>
              <a:t>properties. For example, </a:t>
            </a:r>
            <a:r>
              <a:rPr lang="en-US" sz="1900" dirty="0"/>
              <a:t>all do conduct electricity, and their oxides act as </a:t>
            </a:r>
            <a:r>
              <a:rPr lang="en-US" sz="1900" dirty="0" smtClean="0"/>
              <a:t>bases. But </a:t>
            </a:r>
            <a:r>
              <a:rPr lang="en-US" sz="1900" dirty="0"/>
              <a:t>compare these</a:t>
            </a:r>
            <a:r>
              <a:rPr lang="en-US" sz="19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>
              <a:buClr>
                <a:srgbClr val="0070C0"/>
              </a:buClr>
            </a:pPr>
            <a:endParaRPr lang="en-US" sz="1900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So </a:t>
            </a:r>
            <a:r>
              <a:rPr lang="en-US" sz="1900" dirty="0"/>
              <a:t>of those three metals, sodium is clearly the most reactive, and gold </a:t>
            </a:r>
            <a:r>
              <a:rPr lang="en-US" sz="1900" dirty="0" smtClean="0"/>
              <a:t>the least</a:t>
            </a:r>
            <a:r>
              <a:rPr lang="en-US" sz="1900" dirty="0"/>
              <a:t>. In the next two units we will look at reactions you can do in the </a:t>
            </a:r>
            <a:r>
              <a:rPr lang="en-US" sz="1900" dirty="0" smtClean="0"/>
              <a:t>lab, to </a:t>
            </a:r>
            <a:r>
              <a:rPr lang="en-US" sz="1900" dirty="0"/>
              <a:t>compare the </a:t>
            </a:r>
            <a:r>
              <a:rPr lang="en-US" sz="1900" dirty="0" err="1"/>
              <a:t>reactivities</a:t>
            </a:r>
            <a:r>
              <a:rPr lang="en-US" sz="1900" dirty="0"/>
              <a:t> of metals.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348881"/>
            <a:ext cx="2758789" cy="18505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35" t="11151" r="10441" b="8947"/>
          <a:stretch/>
        </p:blipFill>
        <p:spPr>
          <a:xfrm>
            <a:off x="3073725" y="2348880"/>
            <a:ext cx="2866427" cy="1850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3762" y="2348881"/>
            <a:ext cx="2726710" cy="187220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9510" y="4221088"/>
            <a:ext cx="275879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Iron is malleable and </a:t>
            </a:r>
            <a:r>
              <a:rPr lang="en-US" sz="1500" dirty="0" smtClean="0"/>
              <a:t>strong. Good </a:t>
            </a:r>
            <a:r>
              <a:rPr lang="en-US" sz="1500" dirty="0"/>
              <a:t>for gates like these! But </a:t>
            </a:r>
            <a:r>
              <a:rPr lang="en-US" sz="1500" dirty="0" smtClean="0"/>
              <a:t>it rusts </a:t>
            </a:r>
            <a:r>
              <a:rPr lang="en-US" sz="1500" dirty="0"/>
              <a:t>easily in damp air. </a:t>
            </a:r>
            <a:r>
              <a:rPr lang="en-US" sz="1500" dirty="0" smtClean="0"/>
              <a:t>And unlike </a:t>
            </a:r>
            <a:r>
              <a:rPr lang="en-US" sz="1500" dirty="0"/>
              <a:t>most other metals, it </a:t>
            </a:r>
            <a:r>
              <a:rPr lang="en-US" sz="1500" dirty="0" smtClean="0"/>
              <a:t>is magnetic</a:t>
            </a:r>
            <a:r>
              <a:rPr lang="en-US" sz="1500" dirty="0"/>
              <a:t>. It melts at </a:t>
            </a:r>
            <a:r>
              <a:rPr lang="en-US" sz="1500" dirty="0" smtClean="0"/>
              <a:t>1530°C</a:t>
            </a:r>
            <a:r>
              <a:rPr lang="en-US" sz="1500" dirty="0"/>
              <a:t>.</a:t>
            </a:r>
            <a:endParaRPr lang="en-GB" sz="1500" dirty="0"/>
          </a:p>
        </p:txBody>
      </p:sp>
      <p:sp>
        <p:nvSpPr>
          <p:cNvPr id="8" name="Rectangle 7"/>
          <p:cNvSpPr/>
          <p:nvPr/>
        </p:nvSpPr>
        <p:spPr>
          <a:xfrm>
            <a:off x="3061232" y="4245099"/>
            <a:ext cx="2878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Sodium is so soft that you can </a:t>
            </a:r>
            <a:r>
              <a:rPr lang="en-US" sz="1500" dirty="0" smtClean="0"/>
              <a:t>cut it </a:t>
            </a:r>
            <a:r>
              <a:rPr lang="en-US" sz="1500" dirty="0"/>
              <a:t>with a knife. It floats on water </a:t>
            </a:r>
            <a:r>
              <a:rPr lang="en-US" sz="1500" dirty="0" smtClean="0"/>
              <a:t>– and </a:t>
            </a:r>
            <a:r>
              <a:rPr lang="en-US" sz="1500" dirty="0"/>
              <a:t>reacts immediately with </a:t>
            </a:r>
            <a:r>
              <a:rPr lang="en-US" sz="1500" dirty="0" smtClean="0"/>
              <a:t>it, forming </a:t>
            </a:r>
            <a:r>
              <a:rPr lang="en-US" sz="1500" dirty="0"/>
              <a:t>a solution. So no good </a:t>
            </a:r>
            <a:r>
              <a:rPr lang="en-US" sz="1500" dirty="0" smtClean="0"/>
              <a:t>for gates</a:t>
            </a:r>
            <a:r>
              <a:rPr lang="en-US" sz="1500" dirty="0"/>
              <a:t>. It melts at only </a:t>
            </a:r>
            <a:r>
              <a:rPr lang="en-US" sz="1500" dirty="0" smtClean="0"/>
              <a:t>98°C</a:t>
            </a:r>
            <a:r>
              <a:rPr lang="en-US" sz="1500" dirty="0"/>
              <a:t>.</a:t>
            </a:r>
            <a:endParaRPr lang="en-GB" sz="1500" dirty="0"/>
          </a:p>
        </p:txBody>
      </p:sp>
      <p:sp>
        <p:nvSpPr>
          <p:cNvPr id="10" name="Rectangle 9"/>
          <p:cNvSpPr/>
          <p:nvPr/>
        </p:nvSpPr>
        <p:spPr>
          <a:xfrm>
            <a:off x="6093762" y="4245099"/>
            <a:ext cx="2726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Gold is unreactive. It is </a:t>
            </a:r>
            <a:r>
              <a:rPr lang="en-US" sz="1500" dirty="0" smtClean="0"/>
              <a:t>malleable, ductile</a:t>
            </a:r>
            <a:r>
              <a:rPr lang="en-US" sz="1500" dirty="0"/>
              <a:t>, and looks attractive. It </a:t>
            </a:r>
            <a:r>
              <a:rPr lang="en-US" sz="1500" dirty="0" smtClean="0"/>
              <a:t>is also </a:t>
            </a:r>
            <a:r>
              <a:rPr lang="en-US" sz="1500" dirty="0"/>
              <a:t>quite rare. So it is used </a:t>
            </a:r>
            <a:r>
              <a:rPr lang="en-US" sz="1500" dirty="0" smtClean="0"/>
              <a:t>for jewellery </a:t>
            </a:r>
            <a:r>
              <a:rPr lang="en-US" sz="1500" dirty="0"/>
              <a:t>and precious </a:t>
            </a:r>
            <a:r>
              <a:rPr lang="en-US" sz="1500" dirty="0" smtClean="0"/>
              <a:t>objects. It </a:t>
            </a:r>
            <a:r>
              <a:rPr lang="en-US" sz="1500" dirty="0"/>
              <a:t>melts at </a:t>
            </a:r>
            <a:r>
              <a:rPr lang="en-US" sz="1500" dirty="0" smtClean="0"/>
              <a:t>1064°C</a:t>
            </a:r>
            <a:r>
              <a:rPr lang="en-US" sz="1500" dirty="0"/>
              <a:t>.</a:t>
            </a:r>
            <a:endParaRPr lang="en-GB" sz="1500" dirty="0"/>
          </a:p>
        </p:txBody>
      </p: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8228516" y="101382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9909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13.2 </a:t>
            </a:r>
            <a:r>
              <a:rPr lang="en-GB" sz="4000" dirty="0"/>
              <a:t>– </a:t>
            </a:r>
            <a:r>
              <a:rPr lang="en-GB" sz="4000" dirty="0" smtClean="0"/>
              <a:t>Metals: A Review</a:t>
            </a:r>
            <a:endParaRPr lang="en-GB" sz="38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00" dirty="0" smtClean="0"/>
              <a:t>Not </a:t>
            </a:r>
            <a:r>
              <a:rPr lang="en-US" sz="2400" dirty="0"/>
              <a:t>all metals share the typical metal properties. See if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you can </a:t>
            </a:r>
            <a:r>
              <a:rPr lang="en-US" sz="2400" dirty="0"/>
              <a:t>name a metal (not shown in the photos) that is </a:t>
            </a:r>
            <a:r>
              <a:rPr lang="en-US" sz="2400" dirty="0" smtClean="0"/>
              <a:t>not: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hard and strong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dirty="0" smtClean="0"/>
              <a:t> </a:t>
            </a:r>
            <a:r>
              <a:rPr lang="en-US" sz="2400" dirty="0"/>
              <a:t>malleable at room temperature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00" dirty="0" smtClean="0"/>
              <a:t>10 </a:t>
            </a:r>
            <a:r>
              <a:rPr lang="en-US" sz="2400" dirty="0"/>
              <a:t>cm</a:t>
            </a:r>
            <a:r>
              <a:rPr lang="en-US" sz="2400" baseline="30000" dirty="0"/>
              <a:t>3</a:t>
            </a:r>
            <a:r>
              <a:rPr lang="en-US" sz="2400" dirty="0"/>
              <a:t> of aluminium weighs </a:t>
            </a:r>
            <a:r>
              <a:rPr lang="en-US" sz="2400" dirty="0" smtClean="0"/>
              <a:t>28g.</a:t>
            </a:r>
            <a:br>
              <a:rPr lang="en-US" sz="2400" dirty="0" smtClean="0"/>
            </a:br>
            <a:r>
              <a:rPr lang="en-US" sz="2400" dirty="0" smtClean="0"/>
              <a:t>10 cm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 </a:t>
            </a:r>
            <a:r>
              <a:rPr lang="en-US" sz="2400" dirty="0"/>
              <a:t>of tin weighs </a:t>
            </a:r>
            <a:r>
              <a:rPr lang="en-US" sz="2400" dirty="0" smtClean="0"/>
              <a:t>74g.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Which is more dense, aluminium or </a:t>
            </a:r>
            <a:r>
              <a:rPr lang="en-US" sz="2400" dirty="0" smtClean="0"/>
              <a:t>tin?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dirty="0" smtClean="0"/>
              <a:t> </a:t>
            </a:r>
            <a:r>
              <a:rPr lang="en-US" sz="2400" dirty="0"/>
              <a:t>How many times more dense is it than the other metal?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00" dirty="0" smtClean="0"/>
              <a:t>Suggest </a:t>
            </a:r>
            <a:r>
              <a:rPr lang="en-US" sz="2400" dirty="0"/>
              <a:t>reasons for this use of a </a:t>
            </a:r>
            <a:r>
              <a:rPr lang="en-US" sz="2400" dirty="0" smtClean="0"/>
              <a:t>metal: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silver for jewellery </a:t>
            </a:r>
            <a:r>
              <a:rPr lang="en-US" sz="2400" dirty="0" smtClean="0"/>
              <a:t>	</a:t>
            </a:r>
            <a:r>
              <a:rPr lang="en-US" sz="2400" b="1" dirty="0" smtClean="0"/>
              <a:t>b</a:t>
            </a:r>
            <a:r>
              <a:rPr lang="en-US" sz="2400" dirty="0" smtClean="0"/>
              <a:t> </a:t>
            </a:r>
            <a:r>
              <a:rPr lang="en-US" sz="2400" dirty="0"/>
              <a:t>copper for electrical wiring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00" dirty="0" smtClean="0"/>
              <a:t>For </a:t>
            </a:r>
            <a:r>
              <a:rPr lang="en-US" sz="2400" dirty="0"/>
              <a:t>some uses, a highly sonorous metal is </a:t>
            </a:r>
            <a:r>
              <a:rPr lang="en-US" sz="2400" dirty="0" smtClean="0"/>
              <a:t>needed. See </a:t>
            </a:r>
            <a:r>
              <a:rPr lang="en-US" sz="2400" dirty="0"/>
              <a:t>if you can give two examples.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00" dirty="0" smtClean="0"/>
              <a:t>Try </a:t>
            </a:r>
            <a:r>
              <a:rPr lang="en-US" sz="2400" dirty="0"/>
              <a:t>to think of two reasons </a:t>
            </a:r>
            <a:r>
              <a:rPr lang="en-US" sz="2400" dirty="0" smtClean="0"/>
              <a:t>why: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mercury is used in </a:t>
            </a:r>
            <a:r>
              <a:rPr lang="en-US" sz="2400" dirty="0" smtClean="0"/>
              <a:t>thermometers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dirty="0" smtClean="0"/>
              <a:t> </a:t>
            </a:r>
            <a:r>
              <a:rPr lang="en-US" sz="2400" dirty="0"/>
              <a:t>aluminium is used for soft-drinks cans.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249289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15051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097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13.2 </a:t>
            </a:r>
            <a:r>
              <a:rPr lang="en-GB" sz="3600" dirty="0"/>
              <a:t>– </a:t>
            </a:r>
            <a:r>
              <a:rPr lang="en-GB" sz="3600" dirty="0" smtClean="0"/>
              <a:t>Comparing Metals for Reactivity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What </a:t>
            </a:r>
            <a:r>
              <a:rPr lang="en-US" sz="1900" b="1" dirty="0">
                <a:solidFill>
                  <a:srgbClr val="C00000"/>
                </a:solidFill>
              </a:rPr>
              <a:t>does reactive mean?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A reactive element has a strong drive to become a compound, so that </a:t>
            </a:r>
            <a:r>
              <a:rPr lang="en-US" sz="1900" dirty="0" smtClean="0"/>
              <a:t>its atoms </a:t>
            </a:r>
            <a:r>
              <a:rPr lang="en-US" sz="1900" dirty="0"/>
              <a:t>gain stable outer shells. So the metal reacts readily with </a:t>
            </a:r>
            <a:r>
              <a:rPr lang="en-US" sz="1900" dirty="0" smtClean="0"/>
              <a:t>other elements </a:t>
            </a:r>
            <a:r>
              <a:rPr lang="en-US" sz="1900" dirty="0"/>
              <a:t>and compounds. Compare the reactions below.</a:t>
            </a:r>
          </a:p>
          <a:p>
            <a:pPr marL="355600" indent="-355600"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1 </a:t>
            </a:r>
            <a:r>
              <a:rPr lang="en-US" sz="1900" b="1" dirty="0" smtClean="0">
                <a:solidFill>
                  <a:srgbClr val="C00000"/>
                </a:solidFill>
              </a:rPr>
              <a:t>	The </a:t>
            </a:r>
            <a:r>
              <a:rPr lang="en-US" sz="1900" b="1" dirty="0">
                <a:solidFill>
                  <a:srgbClr val="C00000"/>
                </a:solidFill>
              </a:rPr>
              <a:t>reaction of metals with water</a:t>
            </a:r>
            <a:br>
              <a:rPr lang="en-US" sz="1900" b="1" dirty="0">
                <a:solidFill>
                  <a:srgbClr val="C00000"/>
                </a:solidFill>
              </a:rPr>
            </a:br>
            <a:r>
              <a:rPr lang="en-US" sz="1900" b="1" dirty="0" smtClean="0">
                <a:solidFill>
                  <a:srgbClr val="C00000"/>
                </a:solidFill>
              </a:rPr>
              <a:t/>
            </a:r>
            <a:br>
              <a:rPr lang="en-US" sz="1900" b="1" dirty="0" smtClean="0">
                <a:solidFill>
                  <a:srgbClr val="C00000"/>
                </a:solidFill>
              </a:rPr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endParaRPr lang="en-US" sz="19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You can tell from their </a:t>
            </a:r>
            <a:r>
              <a:rPr lang="en-US" sz="1900" dirty="0" err="1" smtClean="0"/>
              <a:t>behaviour</a:t>
            </a:r>
            <a:r>
              <a:rPr lang="en-US" sz="1900" dirty="0" smtClean="0"/>
              <a:t> that sodium is the most reactive of the </a:t>
            </a:r>
            <a:r>
              <a:rPr lang="en-US" sz="1900" dirty="0"/>
              <a:t>three metals, and magnesium the least.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0" y="4407292"/>
            <a:ext cx="27587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/>
              <a:t>Sodium reacts violently with </a:t>
            </a:r>
            <a:r>
              <a:rPr lang="en-US" sz="1700" dirty="0" smtClean="0"/>
              <a:t>cold water</a:t>
            </a:r>
            <a:r>
              <a:rPr lang="en-US" sz="1700" dirty="0"/>
              <a:t>, whizzing over the surface.</a:t>
            </a:r>
          </a:p>
          <a:p>
            <a:r>
              <a:rPr lang="en-US" sz="1700" dirty="0"/>
              <a:t>Hydrogen gas and a clear </a:t>
            </a:r>
            <a:r>
              <a:rPr lang="en-US" sz="1700" dirty="0" smtClean="0"/>
              <a:t>solution of </a:t>
            </a:r>
            <a:r>
              <a:rPr lang="en-US" sz="1700" dirty="0"/>
              <a:t>sodium hydroxide are formed.</a:t>
            </a:r>
            <a:endParaRPr lang="en-GB" sz="1700" dirty="0"/>
          </a:p>
        </p:txBody>
      </p:sp>
      <p:sp>
        <p:nvSpPr>
          <p:cNvPr id="8" name="Rectangle 7"/>
          <p:cNvSpPr/>
          <p:nvPr/>
        </p:nvSpPr>
        <p:spPr>
          <a:xfrm>
            <a:off x="3190974" y="4431303"/>
            <a:ext cx="27192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/>
              <a:t>The reaction between calcium </a:t>
            </a:r>
            <a:r>
              <a:rPr lang="en-US" sz="1700" dirty="0" smtClean="0"/>
              <a:t>and cold </a:t>
            </a:r>
            <a:r>
              <a:rPr lang="en-US" sz="1700" dirty="0"/>
              <a:t>water is slower. </a:t>
            </a:r>
            <a:r>
              <a:rPr lang="en-US" sz="1700" dirty="0" smtClean="0"/>
              <a:t>Hydrogen bubbles </a:t>
            </a:r>
            <a:r>
              <a:rPr lang="en-US" sz="1700" dirty="0"/>
              <a:t>off, and a cloudy </a:t>
            </a:r>
            <a:r>
              <a:rPr lang="en-US" sz="1700" dirty="0" smtClean="0"/>
              <a:t>solution of </a:t>
            </a:r>
            <a:r>
              <a:rPr lang="en-US" sz="1700" dirty="0"/>
              <a:t>calcium hydroxide forms.</a:t>
            </a:r>
            <a:endParaRPr lang="en-GB" sz="1700" dirty="0"/>
          </a:p>
        </p:txBody>
      </p:sp>
      <p:sp>
        <p:nvSpPr>
          <p:cNvPr id="10" name="Rectangle 9"/>
          <p:cNvSpPr/>
          <p:nvPr/>
        </p:nvSpPr>
        <p:spPr>
          <a:xfrm>
            <a:off x="6093762" y="4431303"/>
            <a:ext cx="27267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/>
              <a:t>Magnesium reacts very </a:t>
            </a:r>
            <a:r>
              <a:rPr lang="en-US" sz="1700" dirty="0" err="1" smtClean="0"/>
              <a:t>sllowly</a:t>
            </a:r>
            <a:r>
              <a:rPr lang="en-US" sz="1700" dirty="0" smtClean="0"/>
              <a:t> with </a:t>
            </a:r>
            <a:r>
              <a:rPr lang="en-US" sz="1700" dirty="0"/>
              <a:t>cold water, but vigorously </a:t>
            </a:r>
            <a:r>
              <a:rPr lang="en-US" sz="1700" dirty="0" smtClean="0"/>
              <a:t>on heating </a:t>
            </a:r>
            <a:r>
              <a:rPr lang="en-US" sz="1700" dirty="0"/>
              <a:t>in steam: it glows brightly.</a:t>
            </a:r>
          </a:p>
          <a:p>
            <a:r>
              <a:rPr lang="en-US" sz="1700" dirty="0"/>
              <a:t>Hydrogen and solid </a:t>
            </a:r>
            <a:r>
              <a:rPr lang="en-US" sz="1700" dirty="0" smtClean="0"/>
              <a:t>magnesium oxide </a:t>
            </a:r>
            <a:r>
              <a:rPr lang="en-US" sz="1700" dirty="0"/>
              <a:t>form.</a:t>
            </a:r>
            <a:endParaRPr lang="en-GB" sz="17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6016" y="2414719"/>
            <a:ext cx="2684455" cy="19445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975" y="2924944"/>
            <a:ext cx="2893193" cy="14343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780928"/>
            <a:ext cx="2942278" cy="1650375"/>
          </a:xfrm>
          <a:prstGeom prst="rect">
            <a:avLst/>
          </a:prstGeom>
        </p:spPr>
      </p:pic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8215051" y="191683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2878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13.2 </a:t>
            </a:r>
            <a:r>
              <a:rPr lang="en-GB" sz="3600" dirty="0"/>
              <a:t>– </a:t>
            </a:r>
            <a:r>
              <a:rPr lang="en-GB" sz="3600" dirty="0" smtClean="0"/>
              <a:t>Comparing Metals for Reactivity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400" b="1" dirty="0" smtClean="0">
                <a:solidFill>
                  <a:srgbClr val="C00000"/>
                </a:solidFill>
              </a:rPr>
              <a:t>What </a:t>
            </a:r>
            <a:r>
              <a:rPr lang="en-US" sz="1400" b="1" dirty="0">
                <a:solidFill>
                  <a:srgbClr val="C00000"/>
                </a:solidFill>
              </a:rPr>
              <a:t>does reactive mean?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400" dirty="0"/>
              <a:t>Compare the equations for the three reactions, </a:t>
            </a:r>
            <a:r>
              <a:rPr lang="en-US" sz="1400" dirty="0" smtClean="0"/>
              <a:t>below. What </a:t>
            </a:r>
            <a:r>
              <a:rPr lang="en-US" sz="1400" dirty="0"/>
              <a:t>pattern do you </a:t>
            </a:r>
            <a:r>
              <a:rPr lang="en-US" sz="1400" dirty="0" smtClean="0"/>
              <a:t>notice?</a:t>
            </a:r>
            <a:br>
              <a:rPr lang="en-US" sz="1400" dirty="0" smtClean="0"/>
            </a:br>
            <a:r>
              <a:rPr lang="en-US" sz="1400" b="1" dirty="0" smtClean="0">
                <a:solidFill>
                  <a:srgbClr val="FF0000"/>
                </a:solidFill>
              </a:rPr>
              <a:t>2Na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s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+ 	2H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O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l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</a:t>
            </a:r>
            <a:r>
              <a:rPr lang="en-US" sz="14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400" b="1" dirty="0" smtClean="0">
                <a:solidFill>
                  <a:srgbClr val="FF0000"/>
                </a:solidFill>
              </a:rPr>
              <a:t>	2NaOH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 err="1">
                <a:solidFill>
                  <a:srgbClr val="FF0000"/>
                </a:solidFill>
              </a:rPr>
              <a:t>aq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+ 	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 smtClean="0">
                <a:solidFill>
                  <a:srgbClr val="FF0000"/>
                </a:solidFill>
              </a:rPr>
              <a:t>g</a:t>
            </a:r>
            <a:r>
              <a:rPr lang="en-US" sz="1400" b="1" dirty="0" smtClean="0">
                <a:solidFill>
                  <a:srgbClr val="FF0000"/>
                </a:solidFill>
              </a:rPr>
              <a:t>)</a:t>
            </a:r>
            <a:br>
              <a:rPr lang="en-US" sz="1400" b="1" dirty="0" smtClean="0">
                <a:solidFill>
                  <a:srgbClr val="FF0000"/>
                </a:solidFill>
              </a:rPr>
            </a:br>
            <a:r>
              <a:rPr lang="en-US" sz="1400" b="1" dirty="0" smtClean="0">
                <a:solidFill>
                  <a:srgbClr val="FF0000"/>
                </a:solidFill>
              </a:rPr>
              <a:t>Ca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s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+ 	2H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O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l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</a:t>
            </a:r>
            <a:r>
              <a:rPr lang="en-US" sz="14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400" b="1" dirty="0" smtClean="0">
                <a:solidFill>
                  <a:srgbClr val="FF0000"/>
                </a:solidFill>
              </a:rPr>
              <a:t>	Ca(OH)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 err="1">
                <a:solidFill>
                  <a:srgbClr val="FF0000"/>
                </a:solidFill>
              </a:rPr>
              <a:t>aq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+ 	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 smtClean="0">
                <a:solidFill>
                  <a:srgbClr val="FF0000"/>
                </a:solidFill>
              </a:rPr>
              <a:t>g</a:t>
            </a:r>
            <a:r>
              <a:rPr lang="en-US" sz="1400" b="1" dirty="0" smtClean="0">
                <a:solidFill>
                  <a:srgbClr val="FF0000"/>
                </a:solidFill>
              </a:rPr>
              <a:t>)</a:t>
            </a:r>
            <a:br>
              <a:rPr lang="en-US" sz="1400" b="1" dirty="0" smtClean="0">
                <a:solidFill>
                  <a:srgbClr val="FF0000"/>
                </a:solidFill>
              </a:rPr>
            </a:br>
            <a:r>
              <a:rPr lang="en-US" sz="1400" b="1" dirty="0" smtClean="0">
                <a:solidFill>
                  <a:srgbClr val="FF0000"/>
                </a:solidFill>
              </a:rPr>
              <a:t>Mg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s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+ 	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O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g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</a:t>
            </a:r>
            <a:r>
              <a:rPr lang="en-US" sz="14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400" b="1" dirty="0" smtClean="0">
                <a:solidFill>
                  <a:srgbClr val="FF0000"/>
                </a:solidFill>
              </a:rPr>
              <a:t>	</a:t>
            </a:r>
            <a:r>
              <a:rPr lang="en-US" sz="1400" b="1" dirty="0" err="1" smtClean="0">
                <a:solidFill>
                  <a:srgbClr val="FF0000"/>
                </a:solidFill>
              </a:rPr>
              <a:t>MgO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s</a:t>
            </a:r>
            <a:r>
              <a:rPr lang="en-US" sz="1400" b="1" dirty="0">
                <a:solidFill>
                  <a:srgbClr val="FF0000"/>
                </a:solidFill>
              </a:rPr>
              <a:t>) </a:t>
            </a:r>
            <a:r>
              <a:rPr lang="en-US" sz="1400" b="1" dirty="0" smtClean="0">
                <a:solidFill>
                  <a:srgbClr val="FF0000"/>
                </a:solidFill>
              </a:rPr>
              <a:t>	+ 	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>
                <a:solidFill>
                  <a:srgbClr val="FF0000"/>
                </a:solidFill>
              </a:rPr>
              <a:t>(</a:t>
            </a:r>
            <a:r>
              <a:rPr lang="en-US" sz="1400" b="1" i="1" dirty="0">
                <a:solidFill>
                  <a:srgbClr val="FF0000"/>
                </a:solidFill>
              </a:rPr>
              <a:t>g</a:t>
            </a:r>
            <a:r>
              <a:rPr lang="en-US" sz="1400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400" dirty="0"/>
              <a:t>Now compare the reactions of those metals with the others in this </a:t>
            </a:r>
            <a:r>
              <a:rPr lang="en-US" sz="1400" dirty="0" smtClean="0"/>
              <a:t>table: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400" dirty="0" smtClean="0"/>
              <a:t>Note </a:t>
            </a:r>
            <a:r>
              <a:rPr lang="en-US" sz="1400" dirty="0"/>
              <a:t>the order of reactivity, based on the reaction with </a:t>
            </a:r>
            <a:r>
              <a:rPr lang="en-US" sz="1400" dirty="0" smtClean="0"/>
              <a:t>water. And </a:t>
            </a:r>
            <a:r>
              <a:rPr lang="en-US" sz="1400" dirty="0"/>
              <a:t>note that only the first three metals in the list produce </a:t>
            </a:r>
            <a:r>
              <a:rPr lang="en-US" sz="1400" dirty="0" smtClean="0"/>
              <a:t>hydroxides. The </a:t>
            </a:r>
            <a:r>
              <a:rPr lang="en-US" sz="1400" dirty="0"/>
              <a:t>others produce insoluble oxides, if they react at all.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305285"/>
              </p:ext>
            </p:extLst>
          </p:nvPr>
        </p:nvGraphicFramePr>
        <p:xfrm>
          <a:off x="179510" y="2508326"/>
          <a:ext cx="8659689" cy="3800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4626"/>
                <a:gridCol w="2301760"/>
                <a:gridCol w="1728192"/>
                <a:gridCol w="3475111"/>
              </a:tblGrid>
              <a:tr h="288031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Reaction</a:t>
                      </a:r>
                      <a:endParaRPr lang="en-GB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Order of Reactivity</a:t>
                      </a:r>
                      <a:endParaRPr lang="en-GB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Products</a:t>
                      </a:r>
                      <a:endParaRPr lang="en-GB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Potassium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violent with cold water; catches fire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rowSpan="10">
                  <a:txBody>
                    <a:bodyPr/>
                    <a:lstStyle/>
                    <a:p>
                      <a:pPr algn="ctr"/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most reactive</a:t>
                      </a: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least reactive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a solution of potassium hydroxide,</a:t>
                      </a:r>
                      <a:r>
                        <a:rPr lang="en-US" sz="13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KOH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violent with cold water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a solution of sodium hydroxide, </a:t>
                      </a:r>
                      <a:r>
                        <a:rPr lang="en-US" sz="13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NaOH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524394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 violent with cold water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calcium hydroxide, Ca(OH)</a:t>
                      </a:r>
                      <a:r>
                        <a:rPr lang="en-US" sz="13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3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which is only slightly soluble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slow with cold water, but vigorous with steam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solid magnesium oxide, </a:t>
                      </a:r>
                      <a:r>
                        <a:rPr lang="en-GB" sz="13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MgO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274352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quite slow with steam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solid zinc oxide, </a:t>
                      </a:r>
                      <a:r>
                        <a:rPr lang="en-GB" sz="13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ZnO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274352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slow with steam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solid iron oxide, Fe</a:t>
                      </a:r>
                      <a:r>
                        <a:rPr lang="en-GB" sz="13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13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3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274352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reaction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184597">
                <a:tc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r>
                        <a:rPr lang="en-GB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74352">
                <a:tc vMerge="1"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Up Arrow 3"/>
          <p:cNvSpPr/>
          <p:nvPr/>
        </p:nvSpPr>
        <p:spPr>
          <a:xfrm>
            <a:off x="4139952" y="3212976"/>
            <a:ext cx="792088" cy="2592288"/>
          </a:xfrm>
          <a:custGeom>
            <a:avLst/>
            <a:gdLst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2160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14205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669115 h 2757347"/>
              <a:gd name="connsiteX1" fmla="*/ 415115 w 864096"/>
              <a:gd name="connsiteY1" fmla="*/ 0 h 2757347"/>
              <a:gd name="connsiteX2" fmla="*/ 864096 w 864096"/>
              <a:gd name="connsiteY2" fmla="*/ 669115 h 2757347"/>
              <a:gd name="connsiteX3" fmla="*/ 614205 w 864096"/>
              <a:gd name="connsiteY3" fmla="*/ 669115 h 2757347"/>
              <a:gd name="connsiteX4" fmla="*/ 495672 w 864096"/>
              <a:gd name="connsiteY4" fmla="*/ 2757347 h 2757347"/>
              <a:gd name="connsiteX5" fmla="*/ 436157 w 864096"/>
              <a:gd name="connsiteY5" fmla="*/ 2757347 h 2757347"/>
              <a:gd name="connsiteX6" fmla="*/ 216024 w 864096"/>
              <a:gd name="connsiteY6" fmla="*/ 669115 h 2757347"/>
              <a:gd name="connsiteX7" fmla="*/ 0 w 864096"/>
              <a:gd name="connsiteY7" fmla="*/ 669115 h 275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4096" h="2757347">
                <a:moveTo>
                  <a:pt x="0" y="669115"/>
                </a:moveTo>
                <a:lnTo>
                  <a:pt x="415115" y="0"/>
                </a:lnTo>
                <a:lnTo>
                  <a:pt x="864096" y="669115"/>
                </a:lnTo>
                <a:lnTo>
                  <a:pt x="614205" y="669115"/>
                </a:lnTo>
                <a:lnTo>
                  <a:pt x="495672" y="2757347"/>
                </a:lnTo>
                <a:lnTo>
                  <a:pt x="436157" y="2757347"/>
                </a:lnTo>
                <a:lnTo>
                  <a:pt x="216024" y="669115"/>
                </a:lnTo>
                <a:lnTo>
                  <a:pt x="0" y="669115"/>
                </a:lnTo>
                <a:close/>
              </a:path>
            </a:pathLst>
          </a:custGeom>
          <a:solidFill>
            <a:srgbClr val="E69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179510" y="6237312"/>
            <a:ext cx="86596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8215051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353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13.2 </a:t>
            </a:r>
            <a:r>
              <a:rPr lang="en-GB" sz="3600" dirty="0"/>
              <a:t>– </a:t>
            </a:r>
            <a:r>
              <a:rPr lang="en-GB" sz="3600" dirty="0" smtClean="0"/>
              <a:t>Comparing Metals for Reactivity</a:t>
            </a:r>
            <a:endParaRPr lang="en-GB" sz="36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55730"/>
              </p:ext>
            </p:extLst>
          </p:nvPr>
        </p:nvGraphicFramePr>
        <p:xfrm>
          <a:off x="179510" y="2203733"/>
          <a:ext cx="8659689" cy="3673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6"/>
                <a:gridCol w="1944216"/>
                <a:gridCol w="1872208"/>
                <a:gridCol w="3547119"/>
              </a:tblGrid>
              <a:tr h="142483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Reaction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Order of Reactivity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Products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1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Vigorous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rowSpan="8"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most reactive</a:t>
                      </a: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least reactive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a solution of magnesium chloride, MgCl</a:t>
                      </a:r>
                      <a:r>
                        <a:rPr lang="en-US" sz="1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3120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Quite slow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a solution of zinc chloride, ZnCl</a:t>
                      </a:r>
                      <a:r>
                        <a:rPr lang="en-US" sz="1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3120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Slow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a solution of iron(II) chloride, FeCl</a:t>
                      </a:r>
                      <a:r>
                        <a:rPr lang="en-US" sz="1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3120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slow, and only if the acid is concentrated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and a solution of lead(II) chloride, PbCl</a:t>
                      </a:r>
                      <a:r>
                        <a:rPr lang="en-US" sz="1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3120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Cooper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reaction, even with concentrated acid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251537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168339">
                <a:tc rowSpan="2"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9736">
                <a:tc vMerge="1"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8" name="Up Arrow 3"/>
          <p:cNvSpPr/>
          <p:nvPr/>
        </p:nvSpPr>
        <p:spPr>
          <a:xfrm>
            <a:off x="4139952" y="2850272"/>
            <a:ext cx="576064" cy="2304256"/>
          </a:xfrm>
          <a:custGeom>
            <a:avLst/>
            <a:gdLst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2160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14205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669115 h 2757347"/>
              <a:gd name="connsiteX1" fmla="*/ 415115 w 864096"/>
              <a:gd name="connsiteY1" fmla="*/ 0 h 2757347"/>
              <a:gd name="connsiteX2" fmla="*/ 864096 w 864096"/>
              <a:gd name="connsiteY2" fmla="*/ 669115 h 2757347"/>
              <a:gd name="connsiteX3" fmla="*/ 614205 w 864096"/>
              <a:gd name="connsiteY3" fmla="*/ 669115 h 2757347"/>
              <a:gd name="connsiteX4" fmla="*/ 495672 w 864096"/>
              <a:gd name="connsiteY4" fmla="*/ 2757347 h 2757347"/>
              <a:gd name="connsiteX5" fmla="*/ 436157 w 864096"/>
              <a:gd name="connsiteY5" fmla="*/ 2757347 h 2757347"/>
              <a:gd name="connsiteX6" fmla="*/ 216024 w 864096"/>
              <a:gd name="connsiteY6" fmla="*/ 669115 h 2757347"/>
              <a:gd name="connsiteX7" fmla="*/ 0 w 864096"/>
              <a:gd name="connsiteY7" fmla="*/ 669115 h 275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4096" h="2757347">
                <a:moveTo>
                  <a:pt x="0" y="669115"/>
                </a:moveTo>
                <a:lnTo>
                  <a:pt x="415115" y="0"/>
                </a:lnTo>
                <a:lnTo>
                  <a:pt x="864096" y="669115"/>
                </a:lnTo>
                <a:lnTo>
                  <a:pt x="614205" y="669115"/>
                </a:lnTo>
                <a:lnTo>
                  <a:pt x="495672" y="2757347"/>
                </a:lnTo>
                <a:lnTo>
                  <a:pt x="436157" y="2757347"/>
                </a:lnTo>
                <a:lnTo>
                  <a:pt x="216024" y="669115"/>
                </a:lnTo>
                <a:lnTo>
                  <a:pt x="0" y="669115"/>
                </a:lnTo>
                <a:close/>
              </a:path>
            </a:pathLst>
          </a:custGeom>
          <a:solidFill>
            <a:srgbClr val="E69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600" b="1" dirty="0" smtClean="0">
                <a:solidFill>
                  <a:srgbClr val="C00000"/>
                </a:solidFill>
              </a:rPr>
              <a:t>2 </a:t>
            </a:r>
            <a:r>
              <a:rPr lang="en-US" sz="1600" b="1" dirty="0">
                <a:solidFill>
                  <a:srgbClr val="C00000"/>
                </a:solidFill>
              </a:rPr>
              <a:t>The reaction of metals with hydrochloric acid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600" dirty="0"/>
              <a:t>It is not safe to add sodium or potassium to acid in the lab, because </a:t>
            </a:r>
            <a:r>
              <a:rPr lang="en-US" sz="1600" dirty="0" smtClean="0"/>
              <a:t>the reactions </a:t>
            </a:r>
            <a:r>
              <a:rPr lang="en-US" sz="1600" dirty="0"/>
              <a:t>are explosively fast. But other metals can be tested </a:t>
            </a:r>
            <a:r>
              <a:rPr lang="en-US" sz="1600" dirty="0" smtClean="0"/>
              <a:t>safely. </a:t>
            </a:r>
            <a:br>
              <a:rPr lang="en-US" sz="1600" dirty="0" smtClean="0"/>
            </a:br>
            <a:r>
              <a:rPr lang="en-US" sz="1600" dirty="0" smtClean="0"/>
              <a:t>Compare </a:t>
            </a:r>
            <a:r>
              <a:rPr lang="en-US" sz="1600" dirty="0"/>
              <a:t>these reactions with hydrochloric acid</a:t>
            </a:r>
            <a:r>
              <a:rPr lang="en-US" sz="16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sz="12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600" dirty="0" smtClean="0"/>
              <a:t>The </a:t>
            </a:r>
            <a:r>
              <a:rPr lang="en-US" sz="1600" dirty="0"/>
              <a:t>equation for the reaction with magnesium this time </a:t>
            </a:r>
            <a:r>
              <a:rPr lang="en-US" sz="1600" dirty="0" smtClean="0"/>
              <a:t>is:</a:t>
            </a:r>
            <a:br>
              <a:rPr lang="en-US" sz="1600" dirty="0" smtClean="0"/>
            </a:br>
            <a:r>
              <a:rPr lang="en-US" sz="1600" b="1" dirty="0" smtClean="0">
                <a:solidFill>
                  <a:srgbClr val="FF0000"/>
                </a:solidFill>
              </a:rPr>
              <a:t>Mg </a:t>
            </a:r>
            <a:r>
              <a:rPr lang="en-US" sz="1600" b="1" dirty="0">
                <a:solidFill>
                  <a:srgbClr val="FF0000"/>
                </a:solidFill>
              </a:rPr>
              <a:t>(</a:t>
            </a:r>
            <a:r>
              <a:rPr lang="en-US" sz="1600" b="1" i="1" dirty="0">
                <a:solidFill>
                  <a:srgbClr val="FF0000"/>
                </a:solidFill>
              </a:rPr>
              <a:t>s</a:t>
            </a:r>
            <a:r>
              <a:rPr lang="en-US" sz="1600" b="1" dirty="0">
                <a:solidFill>
                  <a:srgbClr val="FF0000"/>
                </a:solidFill>
              </a:rPr>
              <a:t>) </a:t>
            </a:r>
            <a:r>
              <a:rPr lang="en-US" sz="1600" b="1" dirty="0" smtClean="0">
                <a:solidFill>
                  <a:srgbClr val="FF0000"/>
                </a:solidFill>
              </a:rPr>
              <a:t>+ </a:t>
            </a:r>
            <a:r>
              <a:rPr lang="en-US" sz="1600" b="1" dirty="0">
                <a:solidFill>
                  <a:srgbClr val="FF0000"/>
                </a:solidFill>
              </a:rPr>
              <a:t>2HCl (</a:t>
            </a:r>
            <a:r>
              <a:rPr lang="en-US" sz="1600" b="1" i="1" dirty="0" err="1">
                <a:solidFill>
                  <a:srgbClr val="FF0000"/>
                </a:solidFill>
              </a:rPr>
              <a:t>aq</a:t>
            </a:r>
            <a:r>
              <a:rPr lang="en-US" sz="1600" b="1" dirty="0">
                <a:solidFill>
                  <a:srgbClr val="FF0000"/>
                </a:solidFill>
              </a:rPr>
              <a:t>) </a:t>
            </a:r>
            <a:r>
              <a:rPr lang="en-US" sz="16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6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MgCl</a:t>
            </a:r>
            <a:r>
              <a:rPr lang="en-US" sz="1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(</a:t>
            </a:r>
            <a:r>
              <a:rPr lang="en-US" sz="1600" b="1" i="1" dirty="0" err="1">
                <a:solidFill>
                  <a:srgbClr val="FF0000"/>
                </a:solidFill>
              </a:rPr>
              <a:t>aq</a:t>
            </a:r>
            <a:r>
              <a:rPr lang="en-US" sz="1600" b="1" dirty="0">
                <a:solidFill>
                  <a:srgbClr val="FF0000"/>
                </a:solidFill>
              </a:rPr>
              <a:t>) </a:t>
            </a:r>
            <a:r>
              <a:rPr lang="en-US" sz="1600" b="1" dirty="0" smtClean="0">
                <a:solidFill>
                  <a:srgbClr val="FF0000"/>
                </a:solidFill>
              </a:rPr>
              <a:t>+ </a:t>
            </a:r>
            <a:r>
              <a:rPr lang="en-US" sz="1600" b="1" dirty="0">
                <a:solidFill>
                  <a:srgbClr val="FF0000"/>
                </a:solidFill>
              </a:rPr>
              <a:t>H</a:t>
            </a:r>
            <a:r>
              <a:rPr lang="en-US" sz="1600" b="1" baseline="-25000" dirty="0">
                <a:solidFill>
                  <a:srgbClr val="FF0000"/>
                </a:solidFill>
              </a:rPr>
              <a:t>2</a:t>
            </a:r>
            <a:r>
              <a:rPr lang="en-US" sz="1600" b="1" dirty="0">
                <a:solidFill>
                  <a:srgbClr val="FF0000"/>
                </a:solidFill>
              </a:rPr>
              <a:t> (</a:t>
            </a:r>
            <a:r>
              <a:rPr lang="en-US" sz="1600" b="1" i="1" dirty="0">
                <a:solidFill>
                  <a:srgbClr val="FF0000"/>
                </a:solidFill>
              </a:rPr>
              <a:t>g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600" dirty="0"/>
              <a:t>Now compare the order of the metals in the two tables, and the </a:t>
            </a:r>
            <a:r>
              <a:rPr lang="en-US" sz="1600" dirty="0" smtClean="0"/>
              <a:t>equations for </a:t>
            </a:r>
            <a:r>
              <a:rPr lang="en-US" sz="1600" dirty="0"/>
              <a:t>the reactions. What patterns can you see?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79510" y="5661248"/>
            <a:ext cx="86596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8215051" y="483025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0924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13.2 – Comparing Metals for Reactivity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9268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Hydrogen </a:t>
            </a:r>
            <a:r>
              <a:rPr lang="en-US" sz="2100" b="1" dirty="0">
                <a:solidFill>
                  <a:srgbClr val="C00000"/>
                </a:solidFill>
              </a:rPr>
              <a:t>is displaced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When a metal </a:t>
            </a:r>
            <a:r>
              <a:rPr lang="en-US" sz="2100" i="1" dirty="0"/>
              <a:t>does</a:t>
            </a:r>
            <a:r>
              <a:rPr lang="en-US" sz="2100" dirty="0"/>
              <a:t> react with water or hydrochloric acid, it </a:t>
            </a:r>
            <a:r>
              <a:rPr lang="en-US" sz="2100" dirty="0" smtClean="0"/>
              <a:t>drives hydrogen </a:t>
            </a:r>
            <a:r>
              <a:rPr lang="en-US" sz="2100" dirty="0"/>
              <a:t>out, and takes its place. This shows that the metal is </a:t>
            </a:r>
            <a:r>
              <a:rPr lang="en-US" sz="2100" dirty="0" smtClean="0"/>
              <a:t>more reactive </a:t>
            </a:r>
            <a:r>
              <a:rPr lang="en-US" sz="2100" dirty="0"/>
              <a:t>than hydrogen. It has a stronger drive to form a compound.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But copper and silver do not react with water or acid. So they are </a:t>
            </a:r>
            <a:r>
              <a:rPr lang="en-US" sz="2100" dirty="0" smtClean="0"/>
              <a:t>less reactive </a:t>
            </a:r>
            <a:r>
              <a:rPr lang="en-US" sz="2100" dirty="0"/>
              <a:t>than hydrogen.</a:t>
            </a:r>
          </a:p>
          <a:p>
            <a:pPr>
              <a:buClr>
                <a:srgbClr val="0070C0"/>
              </a:buClr>
            </a:pPr>
            <a:r>
              <a:rPr lang="en-US" sz="2100" b="1" dirty="0">
                <a:solidFill>
                  <a:srgbClr val="C00000"/>
                </a:solidFill>
              </a:rPr>
              <a:t>It is a redox reaction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2070100" algn="l"/>
              </a:tabLst>
            </a:pPr>
            <a:r>
              <a:rPr lang="en-US" sz="2100" dirty="0"/>
              <a:t>The displacement of hydrogen is a </a:t>
            </a:r>
            <a:r>
              <a:rPr lang="en-US" sz="2100" b="1" dirty="0">
                <a:solidFill>
                  <a:srgbClr val="F53939"/>
                </a:solidFill>
              </a:rPr>
              <a:t>redox reaction</a:t>
            </a:r>
            <a:r>
              <a:rPr lang="en-US" sz="2100" dirty="0"/>
              <a:t>. When </a:t>
            </a:r>
            <a:r>
              <a:rPr lang="en-US" sz="2100" dirty="0" smtClean="0"/>
              <a:t>magnesium reacts </a:t>
            </a:r>
            <a:r>
              <a:rPr lang="en-US" sz="2100" dirty="0"/>
              <a:t>with hydrochloric acid, its atoms lose electrons. The hydrogen </a:t>
            </a:r>
            <a:r>
              <a:rPr lang="en-US" sz="2100" dirty="0" smtClean="0"/>
              <a:t>ions from </a:t>
            </a:r>
            <a:r>
              <a:rPr lang="en-US" sz="2100" dirty="0"/>
              <a:t>the acid gain electrons. The half-equations </a:t>
            </a:r>
            <a:r>
              <a:rPr lang="en-US" sz="2100" dirty="0" smtClean="0"/>
              <a:t>are:</a:t>
            </a:r>
            <a:endParaRPr lang="en-US" sz="2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2200" y="3356992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/>
              <a:t>Magnesium displacing </a:t>
            </a:r>
            <a:r>
              <a:rPr lang="en-US" sz="1600" dirty="0" smtClean="0"/>
              <a:t>hydrogen from </a:t>
            </a:r>
            <a:r>
              <a:rPr lang="en-US" sz="1600" dirty="0"/>
              <a:t>hydrochloric acid.</a:t>
            </a:r>
            <a:endParaRPr lang="en-GB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75" t="13176" r="19984" b="1847"/>
          <a:stretch/>
        </p:blipFill>
        <p:spPr>
          <a:xfrm>
            <a:off x="6372200" y="1124744"/>
            <a:ext cx="2520280" cy="216024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372200" y="4346084"/>
            <a:ext cx="2515653" cy="1400383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OIL RIG!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xidation </a:t>
            </a: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 of electrons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eduction </a:t>
            </a: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ain of electrons.</a:t>
            </a:r>
            <a:endParaRPr lang="en-US" sz="1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8577634" y="4202725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559" y="5877272"/>
            <a:ext cx="80648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2070100" algn="l"/>
                <a:tab pos="3863975" algn="l"/>
                <a:tab pos="4486275" algn="l"/>
                <a:tab pos="6538913" algn="l"/>
              </a:tabLst>
            </a:pPr>
            <a:r>
              <a:rPr lang="en-US" sz="2000" b="1" dirty="0">
                <a:solidFill>
                  <a:srgbClr val="F53939"/>
                </a:solidFill>
              </a:rPr>
              <a:t>magnesium: 	Mg (</a:t>
            </a:r>
            <a:r>
              <a:rPr lang="en-US" sz="2000" b="1" i="1" dirty="0">
                <a:solidFill>
                  <a:srgbClr val="F53939"/>
                </a:solidFill>
              </a:rPr>
              <a:t>s</a:t>
            </a:r>
            <a:r>
              <a:rPr lang="en-US" sz="2000" b="1" dirty="0">
                <a:solidFill>
                  <a:srgbClr val="F53939"/>
                </a:solidFill>
              </a:rPr>
              <a:t>) </a:t>
            </a:r>
            <a:r>
              <a:rPr lang="en-US" sz="2000" b="1" dirty="0" smtClean="0">
                <a:solidFill>
                  <a:srgbClr val="F53939"/>
                </a:solidFill>
              </a:rPr>
              <a:t>	</a:t>
            </a:r>
            <a:r>
              <a:rPr lang="en-US" sz="2000" b="1" dirty="0">
                <a:solidFill>
                  <a:srgbClr val="F53939"/>
                </a:solidFill>
                <a:sym typeface="Wingdings 3" panose="05040102010807070707" pitchFamily="18" charset="2"/>
              </a:rPr>
              <a:t> </a:t>
            </a:r>
            <a:r>
              <a:rPr lang="en-US" sz="200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	</a:t>
            </a:r>
            <a:r>
              <a:rPr lang="en-US" sz="2000" b="1" dirty="0" smtClean="0">
                <a:solidFill>
                  <a:srgbClr val="F53939"/>
                </a:solidFill>
              </a:rPr>
              <a:t>Mg</a:t>
            </a:r>
            <a:r>
              <a:rPr lang="en-US" sz="2000" b="1" baseline="30000" dirty="0" smtClean="0">
                <a:solidFill>
                  <a:srgbClr val="F53939"/>
                </a:solidFill>
              </a:rPr>
              <a:t>2+</a:t>
            </a:r>
            <a:r>
              <a:rPr lang="en-US" sz="2000" b="1" dirty="0" smtClean="0">
                <a:solidFill>
                  <a:srgbClr val="F53939"/>
                </a:solidFill>
              </a:rPr>
              <a:t> </a:t>
            </a:r>
            <a:r>
              <a:rPr lang="en-US" sz="2000" b="1" dirty="0">
                <a:solidFill>
                  <a:srgbClr val="F53939"/>
                </a:solidFill>
              </a:rPr>
              <a:t>(</a:t>
            </a:r>
            <a:r>
              <a:rPr lang="en-US" sz="2000" b="1" i="1" dirty="0" err="1">
                <a:solidFill>
                  <a:srgbClr val="F53939"/>
                </a:solidFill>
              </a:rPr>
              <a:t>aq</a:t>
            </a:r>
            <a:r>
              <a:rPr lang="en-US" sz="2000" b="1" dirty="0">
                <a:solidFill>
                  <a:srgbClr val="F53939"/>
                </a:solidFill>
              </a:rPr>
              <a:t>) </a:t>
            </a:r>
            <a:r>
              <a:rPr lang="en-US" sz="2000" b="1" dirty="0" smtClean="0">
                <a:solidFill>
                  <a:srgbClr val="F53939"/>
                </a:solidFill>
              </a:rPr>
              <a:t>+ 2e</a:t>
            </a:r>
            <a:r>
              <a:rPr lang="en-US" sz="2000" b="1" baseline="30000" dirty="0" smtClean="0">
                <a:solidFill>
                  <a:srgbClr val="F53939"/>
                </a:solidFill>
              </a:rPr>
              <a:t>-</a:t>
            </a:r>
            <a:r>
              <a:rPr lang="en-US" sz="2000" b="1" dirty="0" smtClean="0">
                <a:solidFill>
                  <a:srgbClr val="F53939"/>
                </a:solidFill>
              </a:rPr>
              <a:t> 	(</a:t>
            </a:r>
            <a:r>
              <a:rPr lang="en-US" sz="2000" b="1" dirty="0">
                <a:solidFill>
                  <a:srgbClr val="F53939"/>
                </a:solidFill>
              </a:rPr>
              <a:t>oxidation)</a:t>
            </a:r>
            <a:br>
              <a:rPr lang="en-US" sz="2000" b="1" dirty="0">
                <a:solidFill>
                  <a:srgbClr val="F53939"/>
                </a:solidFill>
              </a:rPr>
            </a:br>
            <a:r>
              <a:rPr lang="en-US" sz="2000" b="1" dirty="0">
                <a:solidFill>
                  <a:srgbClr val="F53939"/>
                </a:solidFill>
              </a:rPr>
              <a:t>hydrogen ions: </a:t>
            </a:r>
            <a:r>
              <a:rPr lang="en-US" sz="2000" b="1" dirty="0" smtClean="0">
                <a:solidFill>
                  <a:srgbClr val="F53939"/>
                </a:solidFill>
              </a:rPr>
              <a:t>	2H </a:t>
            </a:r>
            <a:r>
              <a:rPr lang="en-US" sz="2000" b="1" dirty="0">
                <a:solidFill>
                  <a:srgbClr val="F53939"/>
                </a:solidFill>
              </a:rPr>
              <a:t>+ (</a:t>
            </a:r>
            <a:r>
              <a:rPr lang="en-US" sz="2000" b="1" i="1" dirty="0" err="1">
                <a:solidFill>
                  <a:srgbClr val="F53939"/>
                </a:solidFill>
              </a:rPr>
              <a:t>aq</a:t>
            </a:r>
            <a:r>
              <a:rPr lang="en-US" sz="2000" b="1" dirty="0">
                <a:solidFill>
                  <a:srgbClr val="F53939"/>
                </a:solidFill>
              </a:rPr>
              <a:t>) + </a:t>
            </a:r>
            <a:r>
              <a:rPr lang="en-US" sz="2000" b="1" dirty="0" smtClean="0">
                <a:solidFill>
                  <a:srgbClr val="F53939"/>
                </a:solidFill>
              </a:rPr>
              <a:t>2e</a:t>
            </a:r>
            <a:r>
              <a:rPr lang="en-US" sz="2000" b="1" baseline="30000" dirty="0" smtClean="0">
                <a:solidFill>
                  <a:srgbClr val="F53939"/>
                </a:solidFill>
              </a:rPr>
              <a:t>-</a:t>
            </a:r>
            <a:r>
              <a:rPr lang="en-US" sz="2000" b="1" dirty="0" smtClean="0">
                <a:solidFill>
                  <a:srgbClr val="F53939"/>
                </a:solidFill>
              </a:rPr>
              <a:t> 	</a:t>
            </a:r>
            <a:r>
              <a:rPr lang="en-US" sz="2000" b="1" dirty="0">
                <a:solidFill>
                  <a:srgbClr val="F53939"/>
                </a:solidFill>
                <a:sym typeface="Wingdings 3" panose="05040102010807070707" pitchFamily="18" charset="2"/>
              </a:rPr>
              <a:t> </a:t>
            </a:r>
            <a:r>
              <a:rPr lang="en-US" sz="200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	</a:t>
            </a:r>
            <a:r>
              <a:rPr lang="en-US" sz="2000" b="1" dirty="0" smtClean="0">
                <a:solidFill>
                  <a:srgbClr val="F53939"/>
                </a:solidFill>
              </a:rPr>
              <a:t>H</a:t>
            </a:r>
            <a:r>
              <a:rPr lang="en-US" sz="2000" b="1" baseline="30000" dirty="0" smtClean="0">
                <a:solidFill>
                  <a:srgbClr val="F53939"/>
                </a:solidFill>
              </a:rPr>
              <a:t>2</a:t>
            </a:r>
            <a:r>
              <a:rPr lang="en-US" sz="2000" b="1" dirty="0" smtClean="0">
                <a:solidFill>
                  <a:srgbClr val="F53939"/>
                </a:solidFill>
              </a:rPr>
              <a:t> </a:t>
            </a:r>
            <a:r>
              <a:rPr lang="en-US" sz="2000" b="1" dirty="0">
                <a:solidFill>
                  <a:srgbClr val="F53939"/>
                </a:solidFill>
              </a:rPr>
              <a:t>(</a:t>
            </a:r>
            <a:r>
              <a:rPr lang="en-US" sz="2000" b="1" i="1" dirty="0">
                <a:solidFill>
                  <a:srgbClr val="F53939"/>
                </a:solidFill>
              </a:rPr>
              <a:t>g</a:t>
            </a:r>
            <a:r>
              <a:rPr lang="en-US" sz="2000" b="1" dirty="0">
                <a:solidFill>
                  <a:srgbClr val="F53939"/>
                </a:solidFill>
              </a:rPr>
              <a:t>) </a:t>
            </a:r>
            <a:r>
              <a:rPr lang="en-US" sz="2000" b="1" dirty="0" smtClean="0">
                <a:solidFill>
                  <a:srgbClr val="F53939"/>
                </a:solidFill>
              </a:rPr>
              <a:t>	(</a:t>
            </a:r>
            <a:r>
              <a:rPr lang="en-US" sz="2000" b="1" dirty="0">
                <a:solidFill>
                  <a:srgbClr val="F53939"/>
                </a:solidFill>
              </a:rPr>
              <a:t>reduction</a:t>
            </a:r>
            <a:r>
              <a:rPr lang="en-US" sz="2000" b="1" dirty="0" smtClean="0">
                <a:solidFill>
                  <a:srgbClr val="F53939"/>
                </a:solidFill>
              </a:rPr>
              <a:t>)</a:t>
            </a:r>
            <a:endParaRPr lang="en-US" sz="2000" b="1" dirty="0">
              <a:solidFill>
                <a:srgbClr val="F53939"/>
              </a:solidFill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8215051" y="350100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7214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13.2 </a:t>
            </a:r>
            <a:r>
              <a:rPr lang="en-GB" sz="4000" dirty="0"/>
              <a:t>– </a:t>
            </a:r>
            <a:r>
              <a:rPr lang="en-GB" sz="4000" dirty="0" smtClean="0"/>
              <a:t>Metals: A Review</a:t>
            </a:r>
            <a:endParaRPr lang="en-GB" sz="38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Write </a:t>
            </a:r>
            <a:r>
              <a:rPr lang="en-US" sz="3500" dirty="0"/>
              <a:t>a balanced equation for the reaction of </a:t>
            </a:r>
            <a:r>
              <a:rPr lang="en-US" sz="3500" dirty="0" smtClean="0"/>
              <a:t>potassium with </a:t>
            </a:r>
            <a:r>
              <a:rPr lang="en-US" sz="3500" dirty="0"/>
              <a:t>water.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Which </a:t>
            </a:r>
            <a:r>
              <a:rPr lang="en-US" sz="3500" dirty="0"/>
              <a:t>is more reactive? And what is your </a:t>
            </a:r>
            <a:r>
              <a:rPr lang="en-US" sz="3500" dirty="0" smtClean="0"/>
              <a:t>evidence?</a:t>
            </a:r>
            <a:br>
              <a:rPr lang="en-US" sz="3500" dirty="0" smtClean="0"/>
            </a:br>
            <a:r>
              <a:rPr lang="en-US" sz="3500" b="1" dirty="0" smtClean="0"/>
              <a:t>a</a:t>
            </a:r>
            <a:r>
              <a:rPr lang="en-US" sz="3500" dirty="0" smtClean="0"/>
              <a:t> </a:t>
            </a:r>
            <a:r>
              <a:rPr lang="en-US" sz="3500" dirty="0"/>
              <a:t>potassium or sodium? </a:t>
            </a:r>
            <a:r>
              <a:rPr lang="en-US" sz="3500" dirty="0" smtClean="0"/>
              <a:t/>
            </a:r>
            <a:br>
              <a:rPr lang="en-US" sz="3500" dirty="0" smtClean="0"/>
            </a:br>
            <a:r>
              <a:rPr lang="en-US" sz="3500" b="1" dirty="0" smtClean="0"/>
              <a:t>b</a:t>
            </a:r>
            <a:r>
              <a:rPr lang="en-US" sz="3500" dirty="0" smtClean="0"/>
              <a:t> </a:t>
            </a:r>
            <a:r>
              <a:rPr lang="en-US" sz="3500" dirty="0"/>
              <a:t>copper or zinc?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Which </a:t>
            </a:r>
            <a:r>
              <a:rPr lang="en-US" sz="3500" dirty="0"/>
              <a:t>gas is always produced if a metal reacts with </a:t>
            </a:r>
            <a:r>
              <a:rPr lang="en-US" sz="3500" dirty="0" smtClean="0"/>
              <a:t>water, or </a:t>
            </a:r>
            <a:r>
              <a:rPr lang="en-US" sz="3500" dirty="0"/>
              <a:t>dilute acid?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Explain </a:t>
            </a:r>
            <a:r>
              <a:rPr lang="en-US" sz="3500" dirty="0"/>
              <a:t>why the reaction of iron with hydrochloric acid is </a:t>
            </a:r>
            <a:r>
              <a:rPr lang="en-US" sz="3500" dirty="0" smtClean="0"/>
              <a:t>a redox </a:t>
            </a:r>
            <a:r>
              <a:rPr lang="en-US" sz="3500" dirty="0"/>
              <a:t>reaction.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249289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610964" y="987244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15051" y="339009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1720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13.3 </a:t>
            </a:r>
            <a:r>
              <a:rPr lang="en-GB" sz="4000" dirty="0"/>
              <a:t>– </a:t>
            </a:r>
            <a:r>
              <a:rPr lang="en-GB" sz="4000" dirty="0" smtClean="0"/>
              <a:t>Metals in Competition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When </a:t>
            </a:r>
            <a:r>
              <a:rPr lang="en-US" sz="1900" b="1" dirty="0">
                <a:solidFill>
                  <a:srgbClr val="C00000"/>
                </a:solidFill>
              </a:rPr>
              <a:t>metals compete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You saw that metals can be put in order of reactivity, using their </a:t>
            </a:r>
            <a:r>
              <a:rPr lang="en-US" sz="1900" dirty="0" smtClean="0"/>
              <a:t>reactions with </a:t>
            </a:r>
            <a:r>
              <a:rPr lang="en-US" sz="1900" dirty="0"/>
              <a:t>water and hydrochloric acid. Now let’s see what happens when </a:t>
            </a:r>
            <a:r>
              <a:rPr lang="en-US" sz="1900" dirty="0" smtClean="0"/>
              <a:t>they compete </a:t>
            </a:r>
            <a:r>
              <a:rPr lang="en-US" sz="1900" dirty="0"/>
              <a:t>with each other, and with carbon, to form a compound.</a:t>
            </a:r>
          </a:p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1 Competing with carbon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0" y="4721745"/>
            <a:ext cx="27587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/>
              <a:t>Magnesium oxide is mixed </a:t>
            </a:r>
            <a:r>
              <a:rPr lang="en-US" sz="1700" dirty="0" smtClean="0"/>
              <a:t>with powdered </a:t>
            </a:r>
            <a:r>
              <a:rPr lang="en-US" sz="1700" dirty="0"/>
              <a:t>carbon and heated.</a:t>
            </a:r>
          </a:p>
          <a:p>
            <a:r>
              <a:rPr lang="en-US" sz="1700" dirty="0"/>
              <a:t>No reaction! So magnesium </a:t>
            </a:r>
            <a:r>
              <a:rPr lang="en-US" sz="1700" dirty="0" smtClean="0"/>
              <a:t>must be </a:t>
            </a:r>
            <a:r>
              <a:rPr lang="en-US" sz="1700" dirty="0"/>
              <a:t>more reactive than carbon.</a:t>
            </a:r>
            <a:endParaRPr lang="en-GB" sz="1700" dirty="0"/>
          </a:p>
        </p:txBody>
      </p:sp>
      <p:sp>
        <p:nvSpPr>
          <p:cNvPr id="8" name="Rectangle 7"/>
          <p:cNvSpPr/>
          <p:nvPr/>
        </p:nvSpPr>
        <p:spPr>
          <a:xfrm>
            <a:off x="3190974" y="4745756"/>
            <a:ext cx="27192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/>
              <a:t>But when lead(II) oxide is </a:t>
            </a:r>
            <a:r>
              <a:rPr lang="en-US" sz="1700" dirty="0" smtClean="0"/>
              <a:t>used instead</a:t>
            </a:r>
            <a:r>
              <a:rPr lang="en-US" sz="1700" dirty="0"/>
              <a:t>, it turns to molten lead,</a:t>
            </a:r>
          </a:p>
          <a:p>
            <a:r>
              <a:rPr lang="en-US" sz="1700" dirty="0"/>
              <a:t>and carbon dioxide gas forms. </a:t>
            </a:r>
            <a:r>
              <a:rPr lang="en-US" sz="1700" dirty="0" smtClean="0"/>
              <a:t>So carbon </a:t>
            </a:r>
            <a:r>
              <a:rPr lang="en-US" sz="1700" dirty="0"/>
              <a:t>is more reactive than lead.</a:t>
            </a:r>
            <a:endParaRPr lang="en-GB" sz="1700" dirty="0"/>
          </a:p>
        </p:txBody>
      </p:sp>
      <p:sp>
        <p:nvSpPr>
          <p:cNvPr id="10" name="Rectangle 9"/>
          <p:cNvSpPr/>
          <p:nvPr/>
        </p:nvSpPr>
        <p:spPr>
          <a:xfrm>
            <a:off x="6093762" y="4745756"/>
            <a:ext cx="272671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/>
              <a:t>The oxides of the metals above </a:t>
            </a:r>
            <a:r>
              <a:rPr lang="en-US" sz="1700" dirty="0" smtClean="0"/>
              <a:t>were also </a:t>
            </a:r>
            <a:r>
              <a:rPr lang="en-US" sz="1700" dirty="0"/>
              <a:t>tested. Two were found to be</a:t>
            </a:r>
          </a:p>
          <a:p>
            <a:r>
              <a:rPr lang="en-US" sz="1700" dirty="0"/>
              <a:t>more reactive </a:t>
            </a:r>
            <a:r>
              <a:rPr lang="en-US" sz="1700" dirty="0" smtClean="0"/>
              <a:t>than carbon</a:t>
            </a:r>
            <a:r>
              <a:rPr lang="en-US" sz="1700" dirty="0"/>
              <a:t>. The other</a:t>
            </a:r>
          </a:p>
          <a:p>
            <a:r>
              <a:rPr lang="en-US" sz="1700" dirty="0"/>
              <a:t>three were less reactive than carbon.</a:t>
            </a:r>
            <a:endParaRPr lang="en-GB" sz="17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973" y="2679015"/>
            <a:ext cx="2719299" cy="19135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09" y="2751024"/>
            <a:ext cx="2758791" cy="191801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6093762" y="2601474"/>
            <a:ext cx="2788482" cy="2077492"/>
            <a:chOff x="3121790" y="6957392"/>
            <a:chExt cx="2788482" cy="2077492"/>
          </a:xfrm>
        </p:grpSpPr>
        <p:sp>
          <p:nvSpPr>
            <p:cNvPr id="4" name="TextBox 3"/>
            <p:cNvSpPr txBox="1"/>
            <p:nvPr/>
          </p:nvSpPr>
          <p:spPr>
            <a:xfrm>
              <a:off x="3121790" y="6957392"/>
              <a:ext cx="2788482" cy="20774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Calcium	more reactive</a:t>
              </a:r>
            </a:p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Aluminium	than carbon</a:t>
              </a:r>
            </a:p>
            <a:p>
              <a:pPr>
                <a:tabLst>
                  <a:tab pos="1258888" algn="l"/>
                </a:tabLst>
              </a:pPr>
              <a:r>
                <a:rPr lang="en-GB" sz="900" dirty="0" smtClean="0"/>
                <a:t/>
              </a:r>
              <a:br>
                <a:rPr lang="en-GB" sz="900" dirty="0" smtClean="0"/>
              </a:br>
              <a:r>
                <a:rPr lang="en-GB" sz="1600" dirty="0" smtClean="0"/>
                <a:t>Carbon</a:t>
              </a:r>
            </a:p>
            <a:p>
              <a:pPr>
                <a:tabLst>
                  <a:tab pos="1258888" algn="l"/>
                </a:tabLst>
              </a:pPr>
              <a:r>
                <a:rPr lang="en-GB" sz="600" dirty="0"/>
                <a:t/>
              </a:r>
              <a:br>
                <a:rPr lang="en-GB" sz="600" dirty="0"/>
              </a:br>
              <a:r>
                <a:rPr lang="en-GB" sz="1600" dirty="0" smtClean="0"/>
                <a:t>Zinc</a:t>
              </a:r>
            </a:p>
            <a:p>
              <a:pPr>
                <a:tabLst>
                  <a:tab pos="1258888" algn="l"/>
                </a:tabLst>
              </a:pPr>
              <a:r>
                <a:rPr lang="en-GB" sz="200" dirty="0" smtClean="0"/>
                <a:t/>
              </a:r>
              <a:br>
                <a:rPr lang="en-GB" sz="200" dirty="0" smtClean="0"/>
              </a:br>
              <a:r>
                <a:rPr lang="en-GB" sz="1600" dirty="0" smtClean="0"/>
                <a:t>Iron	less reactive</a:t>
              </a:r>
            </a:p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	than carbon</a:t>
              </a:r>
              <a:endParaRPr lang="en-GB" sz="1600" dirty="0"/>
            </a:p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copper</a:t>
              </a:r>
              <a:endParaRPr lang="en-GB" sz="1600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3184204" y="7605464"/>
              <a:ext cx="25399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184204" y="7906749"/>
              <a:ext cx="25174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hlinkClick r:id="rId5" action="ppaction://hlinksldjump"/>
          </p:cNvPr>
          <p:cNvSpPr txBox="1"/>
          <p:nvPr/>
        </p:nvSpPr>
        <p:spPr>
          <a:xfrm>
            <a:off x="8215051" y="540631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1526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13.3 – Metals in Competition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When </a:t>
            </a:r>
            <a:r>
              <a:rPr lang="en-US" sz="1900" b="1" dirty="0">
                <a:solidFill>
                  <a:srgbClr val="C00000"/>
                </a:solidFill>
              </a:rPr>
              <a:t>metals </a:t>
            </a:r>
            <a:r>
              <a:rPr lang="en-US" sz="1900" b="1" dirty="0" smtClean="0">
                <a:solidFill>
                  <a:srgbClr val="C00000"/>
                </a:solidFill>
              </a:rPr>
              <a:t>compete</a:t>
            </a:r>
            <a:endParaRPr lang="en-US" sz="190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0" y="3533047"/>
            <a:ext cx="275879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Magnesium oxide is mixed </a:t>
            </a:r>
            <a:r>
              <a:rPr lang="en-US" sz="1500" dirty="0" smtClean="0"/>
              <a:t>with powdered </a:t>
            </a:r>
            <a:r>
              <a:rPr lang="en-US" sz="1500" dirty="0"/>
              <a:t>carbon and </a:t>
            </a:r>
            <a:r>
              <a:rPr lang="en-US" sz="1500" dirty="0" smtClean="0"/>
              <a:t>heated. No </a:t>
            </a:r>
            <a:r>
              <a:rPr lang="en-US" sz="1500" dirty="0"/>
              <a:t>reaction! So magnesium </a:t>
            </a:r>
            <a:r>
              <a:rPr lang="en-US" sz="1500" dirty="0" smtClean="0"/>
              <a:t>must be </a:t>
            </a:r>
            <a:r>
              <a:rPr lang="en-US" sz="1500" dirty="0"/>
              <a:t>more reactive than carbon.</a:t>
            </a:r>
            <a:endParaRPr lang="en-GB" sz="1500" dirty="0"/>
          </a:p>
        </p:txBody>
      </p:sp>
      <p:sp>
        <p:nvSpPr>
          <p:cNvPr id="8" name="Rectangle 7"/>
          <p:cNvSpPr/>
          <p:nvPr/>
        </p:nvSpPr>
        <p:spPr>
          <a:xfrm>
            <a:off x="2938300" y="3557058"/>
            <a:ext cx="297197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But when lead(II) oxide is </a:t>
            </a:r>
            <a:r>
              <a:rPr lang="en-US" sz="1500" dirty="0" smtClean="0"/>
              <a:t>used instead</a:t>
            </a:r>
            <a:r>
              <a:rPr lang="en-US" sz="1500" dirty="0"/>
              <a:t>, it turns to molten </a:t>
            </a:r>
            <a:r>
              <a:rPr lang="en-US" sz="1500" dirty="0" smtClean="0"/>
              <a:t>lead, and </a:t>
            </a:r>
            <a:r>
              <a:rPr lang="en-US" sz="1500" dirty="0"/>
              <a:t>carbon dioxide gas forms. </a:t>
            </a:r>
            <a:r>
              <a:rPr lang="en-US" sz="1500" dirty="0" smtClean="0"/>
              <a:t>So carbon </a:t>
            </a:r>
            <a:r>
              <a:rPr lang="en-US" sz="1500" dirty="0"/>
              <a:t>is more reactive than lead.</a:t>
            </a:r>
            <a:endParaRPr lang="en-GB" sz="1500" dirty="0"/>
          </a:p>
        </p:txBody>
      </p:sp>
      <p:sp>
        <p:nvSpPr>
          <p:cNvPr id="10" name="Rectangle 9"/>
          <p:cNvSpPr/>
          <p:nvPr/>
        </p:nvSpPr>
        <p:spPr>
          <a:xfrm>
            <a:off x="5982280" y="3557058"/>
            <a:ext cx="29102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The oxides of the metals above </a:t>
            </a:r>
            <a:r>
              <a:rPr lang="en-US" sz="1500" dirty="0" smtClean="0"/>
              <a:t>were also </a:t>
            </a:r>
            <a:r>
              <a:rPr lang="en-US" sz="1500" dirty="0"/>
              <a:t>tested. Two were found to </a:t>
            </a:r>
            <a:r>
              <a:rPr lang="en-US" sz="1500" dirty="0" smtClean="0"/>
              <a:t>be more </a:t>
            </a:r>
            <a:r>
              <a:rPr lang="en-US" sz="1500" dirty="0"/>
              <a:t>reactive </a:t>
            </a:r>
            <a:r>
              <a:rPr lang="en-US" sz="1500" dirty="0" smtClean="0"/>
              <a:t>than carbon</a:t>
            </a:r>
            <a:r>
              <a:rPr lang="en-US" sz="1500" dirty="0"/>
              <a:t>. The </a:t>
            </a:r>
            <a:r>
              <a:rPr lang="en-US" sz="1500" dirty="0" smtClean="0"/>
              <a:t>other three </a:t>
            </a:r>
            <a:r>
              <a:rPr lang="en-US" sz="1500" dirty="0"/>
              <a:t>were less reactive than carbon.</a:t>
            </a:r>
            <a:endParaRPr lang="en-GB" sz="15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973" y="1490317"/>
            <a:ext cx="2719299" cy="19135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09" y="1562326"/>
            <a:ext cx="2758791" cy="191801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6093762" y="1412776"/>
            <a:ext cx="2788482" cy="2077492"/>
            <a:chOff x="3121790" y="6957392"/>
            <a:chExt cx="2788482" cy="2077492"/>
          </a:xfrm>
        </p:grpSpPr>
        <p:sp>
          <p:nvSpPr>
            <p:cNvPr id="4" name="TextBox 3"/>
            <p:cNvSpPr txBox="1"/>
            <p:nvPr/>
          </p:nvSpPr>
          <p:spPr>
            <a:xfrm>
              <a:off x="3121790" y="6957392"/>
              <a:ext cx="2788482" cy="20774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Calcium	more reactive</a:t>
              </a:r>
            </a:p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Aluminium	than carbon</a:t>
              </a:r>
            </a:p>
            <a:p>
              <a:pPr>
                <a:tabLst>
                  <a:tab pos="1258888" algn="l"/>
                </a:tabLst>
              </a:pPr>
              <a:r>
                <a:rPr lang="en-GB" sz="900" dirty="0" smtClean="0"/>
                <a:t/>
              </a:r>
              <a:br>
                <a:rPr lang="en-GB" sz="900" dirty="0" smtClean="0"/>
              </a:br>
              <a:r>
                <a:rPr lang="en-GB" sz="1600" dirty="0" smtClean="0"/>
                <a:t>Carbon</a:t>
              </a:r>
            </a:p>
            <a:p>
              <a:pPr>
                <a:tabLst>
                  <a:tab pos="1258888" algn="l"/>
                </a:tabLst>
              </a:pPr>
              <a:r>
                <a:rPr lang="en-GB" sz="600" dirty="0"/>
                <a:t/>
              </a:r>
              <a:br>
                <a:rPr lang="en-GB" sz="600" dirty="0"/>
              </a:br>
              <a:r>
                <a:rPr lang="en-GB" sz="1600" dirty="0" smtClean="0"/>
                <a:t>Zinc</a:t>
              </a:r>
            </a:p>
            <a:p>
              <a:pPr>
                <a:tabLst>
                  <a:tab pos="1258888" algn="l"/>
                </a:tabLst>
              </a:pPr>
              <a:r>
                <a:rPr lang="en-GB" sz="200" dirty="0" smtClean="0"/>
                <a:t/>
              </a:r>
              <a:br>
                <a:rPr lang="en-GB" sz="200" dirty="0" smtClean="0"/>
              </a:br>
              <a:r>
                <a:rPr lang="en-GB" sz="1600" dirty="0" smtClean="0"/>
                <a:t>Iron	less reactive</a:t>
              </a:r>
            </a:p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	than carbon</a:t>
              </a:r>
              <a:endParaRPr lang="en-GB" sz="1600" dirty="0"/>
            </a:p>
            <a:p>
              <a:pPr>
                <a:tabLst>
                  <a:tab pos="1258888" algn="l"/>
                </a:tabLst>
              </a:pPr>
              <a:r>
                <a:rPr lang="en-GB" sz="1600" dirty="0" smtClean="0"/>
                <a:t>copper</a:t>
              </a:r>
              <a:endParaRPr lang="en-GB" sz="1600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3184204" y="7605464"/>
              <a:ext cx="25399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184204" y="7906749"/>
              <a:ext cx="25174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79508" y="4782051"/>
            <a:ext cx="87027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782638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1881188" algn="l"/>
                <a:tab pos="2328863" algn="l"/>
                <a:tab pos="3313113" algn="l"/>
                <a:tab pos="4037013" algn="l"/>
                <a:tab pos="5021263" algn="l"/>
              </a:tabLst>
            </a:pPr>
            <a:r>
              <a:rPr lang="en-US" dirty="0"/>
              <a:t>The equation for the reaction with lead(II) oxide </a:t>
            </a:r>
            <a:r>
              <a:rPr lang="en-US" dirty="0" smtClean="0"/>
              <a:t>is:</a:t>
            </a:r>
            <a:br>
              <a:rPr lang="en-US" dirty="0" smtClean="0"/>
            </a:br>
            <a:r>
              <a:rPr lang="en-US" dirty="0" smtClean="0"/>
              <a:t>   </a:t>
            </a:r>
            <a:r>
              <a:rPr lang="en-US" b="1" dirty="0" smtClean="0">
                <a:solidFill>
                  <a:srgbClr val="FF0000"/>
                </a:solidFill>
              </a:rPr>
              <a:t>2PbO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+ 	  C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>
                <a:solidFill>
                  <a:srgbClr val="FF0000"/>
                </a:solidFill>
                <a:sym typeface="Wingdings 3" panose="05040102010807070707" pitchFamily="18" charset="2"/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2Pb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+ 	    CO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lead(II</a:t>
            </a:r>
            <a:r>
              <a:rPr lang="en-US" dirty="0"/>
              <a:t>) oxide </a:t>
            </a:r>
            <a:r>
              <a:rPr lang="en-US" dirty="0" smtClean="0"/>
              <a:t>	+	carbon 	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dirty="0" smtClean="0"/>
              <a:t>	   lead 	+	carbon </a:t>
            </a:r>
            <a:r>
              <a:rPr lang="en-US" dirty="0"/>
              <a:t>dioxide</a:t>
            </a:r>
          </a:p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lead has lost oxygen: it has been reduced. Carbon is the </a:t>
            </a:r>
            <a:r>
              <a:rPr lang="en-US" dirty="0" smtClean="0"/>
              <a:t>reducing agent</a:t>
            </a:r>
            <a:r>
              <a:rPr lang="en-US" dirty="0"/>
              <a:t>. The reaction is a redox </a:t>
            </a:r>
            <a:r>
              <a:rPr lang="en-US" dirty="0" smtClean="0"/>
              <a:t>reaction.</a:t>
            </a:r>
            <a:br>
              <a:rPr lang="en-US" dirty="0" smtClean="0"/>
            </a:br>
            <a:r>
              <a:rPr lang="en-US" b="1" dirty="0" smtClean="0">
                <a:solidFill>
                  <a:srgbClr val="F53939"/>
                </a:solidFill>
              </a:rPr>
              <a:t>Carbon </a:t>
            </a:r>
            <a:r>
              <a:rPr lang="en-US" b="1" dirty="0">
                <a:solidFill>
                  <a:srgbClr val="F53939"/>
                </a:solidFill>
              </a:rPr>
              <a:t>is more reactive than some metals. It will reduce their </a:t>
            </a:r>
            <a:r>
              <a:rPr lang="en-US" b="1" dirty="0" smtClean="0">
                <a:solidFill>
                  <a:srgbClr val="F53939"/>
                </a:solidFill>
              </a:rPr>
              <a:t>oxides to </a:t>
            </a:r>
            <a:r>
              <a:rPr lang="en-US" b="1" dirty="0">
                <a:solidFill>
                  <a:srgbClr val="F53939"/>
                </a:solidFill>
              </a:rPr>
              <a:t>form the metal.</a:t>
            </a:r>
            <a:endParaRPr lang="en-GB" b="1" dirty="0">
              <a:solidFill>
                <a:srgbClr val="F53939"/>
              </a:solidFill>
            </a:endParaRPr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8215051" y="479715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416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13.3 – Metals in Competition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2 Competing with other metals, for oxygen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0" y="3429000"/>
            <a:ext cx="27587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Some powdered iron is </a:t>
            </a:r>
            <a:r>
              <a:rPr lang="en-US" sz="1600" dirty="0" smtClean="0"/>
              <a:t>heated with </a:t>
            </a:r>
            <a:r>
              <a:rPr lang="en-US" sz="1600" dirty="0"/>
              <a:t>copper(II) oxide, </a:t>
            </a:r>
            <a:r>
              <a:rPr lang="en-US" sz="1600" dirty="0" err="1" smtClean="0"/>
              <a:t>CuO</a:t>
            </a:r>
            <a:r>
              <a:rPr lang="en-US" sz="1600" dirty="0" smtClean="0"/>
              <a:t>. Can </a:t>
            </a:r>
            <a:r>
              <a:rPr lang="en-US" sz="1600" dirty="0"/>
              <a:t>the iron grab the </a:t>
            </a:r>
            <a:r>
              <a:rPr lang="en-US" sz="1600" dirty="0" smtClean="0"/>
              <a:t>oxygen from </a:t>
            </a:r>
            <a:r>
              <a:rPr lang="en-US" sz="1600" dirty="0"/>
              <a:t>the copper(II) oxide?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2987824" y="3473713"/>
            <a:ext cx="30936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The reaction gives out heat, </a:t>
            </a:r>
            <a:r>
              <a:rPr lang="en-US" sz="1600" dirty="0" smtClean="0"/>
              <a:t>once it </a:t>
            </a:r>
            <a:r>
              <a:rPr lang="en-US" sz="1600" dirty="0"/>
              <a:t>gets going. The mixture </a:t>
            </a:r>
            <a:r>
              <a:rPr lang="en-US" sz="1600" dirty="0" smtClean="0"/>
              <a:t>glows. Iron(II</a:t>
            </a:r>
            <a:r>
              <a:rPr lang="en-US" sz="1600" dirty="0"/>
              <a:t>) oxide and copper </a:t>
            </a:r>
            <a:r>
              <a:rPr lang="en-US" sz="1600" dirty="0" smtClean="0"/>
              <a:t>are formed</a:t>
            </a:r>
            <a:r>
              <a:rPr lang="en-US" sz="1600" dirty="0"/>
              <a:t>. The iron has won.</a:t>
            </a:r>
            <a:endParaRPr lang="en-GB" sz="1600" dirty="0"/>
          </a:p>
        </p:txBody>
      </p:sp>
      <p:sp>
        <p:nvSpPr>
          <p:cNvPr id="10" name="Rectangle 9"/>
          <p:cNvSpPr/>
          <p:nvPr/>
        </p:nvSpPr>
        <p:spPr>
          <a:xfrm>
            <a:off x="6131037" y="3473713"/>
            <a:ext cx="27614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Other metals were compared </a:t>
            </a:r>
            <a:r>
              <a:rPr lang="en-US" sz="1600" dirty="0" smtClean="0"/>
              <a:t>in the </a:t>
            </a:r>
            <a:r>
              <a:rPr lang="en-US" sz="1600" dirty="0"/>
              <a:t>same way. This shows </a:t>
            </a:r>
            <a:r>
              <a:rPr lang="en-US" sz="1600" dirty="0" smtClean="0"/>
              <a:t>their order </a:t>
            </a:r>
            <a:r>
              <a:rPr lang="en-US" sz="1600" dirty="0"/>
              <a:t>of reactivity. It is the same as </a:t>
            </a:r>
            <a:r>
              <a:rPr lang="en-US" sz="1600" dirty="0" smtClean="0"/>
              <a:t>in the </a:t>
            </a:r>
            <a:r>
              <a:rPr lang="en-US" sz="1600" dirty="0"/>
              <a:t>table on page 185.</a:t>
            </a:r>
            <a:endParaRPr lang="en-GB" sz="1600" dirty="0"/>
          </a:p>
        </p:txBody>
      </p:sp>
      <p:sp>
        <p:nvSpPr>
          <p:cNvPr id="2" name="Rectangle 1"/>
          <p:cNvSpPr/>
          <p:nvPr/>
        </p:nvSpPr>
        <p:spPr>
          <a:xfrm>
            <a:off x="179508" y="4725144"/>
            <a:ext cx="87027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782638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1346200" algn="l"/>
                <a:tab pos="1881188" algn="l"/>
                <a:tab pos="3140075" algn="l"/>
                <a:tab pos="3760788" algn="l"/>
                <a:tab pos="6003925" algn="l"/>
                <a:tab pos="6538913" algn="l"/>
              </a:tabLst>
            </a:pPr>
            <a:r>
              <a:rPr lang="en-US" dirty="0" smtClean="0"/>
              <a:t>The tests confirm that iron, zinc, and lead are all more reactive than copper. The equation for the reaction with iron is: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Fe (</a:t>
            </a:r>
            <a:r>
              <a:rPr lang="en-US" b="1" i="1" dirty="0" smtClean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) 	+	</a:t>
            </a:r>
            <a:r>
              <a:rPr lang="en-US" b="1" dirty="0" err="1" smtClean="0">
                <a:solidFill>
                  <a:srgbClr val="FF0000"/>
                </a:solidFill>
              </a:rPr>
              <a:t>CuO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FeO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)	+	Cu (</a:t>
            </a:r>
            <a:r>
              <a:rPr lang="en-US" b="1" i="1" dirty="0" smtClean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iron 	+	copper(II) 	</a:t>
            </a:r>
            <a:r>
              <a:rPr lang="en-US" b="1" dirty="0" smtClean="0">
                <a:sym typeface="Wingdings 3" panose="05040102010807070707" pitchFamily="18" charset="2"/>
              </a:rPr>
              <a:t>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dirty="0" smtClean="0"/>
              <a:t>	oxide iron(II) oxide	+	copper</a:t>
            </a:r>
          </a:p>
          <a:p>
            <a:pPr marL="285750" indent="-285750" defTabSz="782638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1881188" algn="l"/>
                <a:tab pos="2328863" algn="l"/>
                <a:tab pos="3313113" algn="l"/>
                <a:tab pos="4037013" algn="l"/>
                <a:tab pos="5021263" algn="l"/>
              </a:tabLst>
            </a:pPr>
            <a:r>
              <a:rPr lang="en-US" dirty="0" smtClean="0"/>
              <a:t>The </a:t>
            </a:r>
            <a:r>
              <a:rPr lang="en-US" dirty="0"/>
              <a:t>iron is acting as a reducing agent, removing </a:t>
            </a:r>
            <a:r>
              <a:rPr lang="en-US" dirty="0" smtClean="0"/>
              <a:t>oxygen.</a:t>
            </a:r>
            <a:br>
              <a:rPr lang="en-US" dirty="0" smtClean="0"/>
            </a:br>
            <a:r>
              <a:rPr lang="en-US" b="1" dirty="0" smtClean="0">
                <a:solidFill>
                  <a:srgbClr val="F53939"/>
                </a:solidFill>
              </a:rPr>
              <a:t>A </a:t>
            </a:r>
            <a:r>
              <a:rPr lang="en-US" b="1" dirty="0">
                <a:solidFill>
                  <a:srgbClr val="F53939"/>
                </a:solidFill>
              </a:rPr>
              <a:t>metal will reduce the oxide of a less reactive metal. The </a:t>
            </a:r>
            <a:r>
              <a:rPr lang="en-US" b="1" dirty="0" smtClean="0">
                <a:solidFill>
                  <a:srgbClr val="F53939"/>
                </a:solidFill>
              </a:rPr>
              <a:t>reduction always </a:t>
            </a:r>
            <a:r>
              <a:rPr lang="en-US" b="1" dirty="0">
                <a:solidFill>
                  <a:srgbClr val="F53939"/>
                </a:solidFill>
              </a:rPr>
              <a:t>gives out heat – it is exothermic.</a:t>
            </a:r>
            <a:endParaRPr lang="en-GB" b="1" dirty="0">
              <a:solidFill>
                <a:srgbClr val="F53939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031990" y="1268760"/>
            <a:ext cx="2788482" cy="1938992"/>
            <a:chOff x="6093762" y="1412776"/>
            <a:chExt cx="2788482" cy="1938992"/>
          </a:xfrm>
        </p:grpSpPr>
        <p:sp>
          <p:nvSpPr>
            <p:cNvPr id="16" name="Up Arrow 3"/>
            <p:cNvSpPr/>
            <p:nvPr/>
          </p:nvSpPr>
          <p:spPr>
            <a:xfrm>
              <a:off x="7659354" y="1557595"/>
              <a:ext cx="576064" cy="1703189"/>
            </a:xfrm>
            <a:custGeom>
              <a:avLst/>
              <a:gdLst>
                <a:gd name="connsiteX0" fmla="*/ 0 w 864096"/>
                <a:gd name="connsiteY0" fmla="*/ 432048 h 2520280"/>
                <a:gd name="connsiteX1" fmla="*/ 432048 w 864096"/>
                <a:gd name="connsiteY1" fmla="*/ 0 h 2520280"/>
                <a:gd name="connsiteX2" fmla="*/ 864096 w 864096"/>
                <a:gd name="connsiteY2" fmla="*/ 432048 h 2520280"/>
                <a:gd name="connsiteX3" fmla="*/ 648072 w 864096"/>
                <a:gd name="connsiteY3" fmla="*/ 432048 h 2520280"/>
                <a:gd name="connsiteX4" fmla="*/ 648072 w 864096"/>
                <a:gd name="connsiteY4" fmla="*/ 2520280 h 2520280"/>
                <a:gd name="connsiteX5" fmla="*/ 216024 w 864096"/>
                <a:gd name="connsiteY5" fmla="*/ 2520280 h 2520280"/>
                <a:gd name="connsiteX6" fmla="*/ 216024 w 864096"/>
                <a:gd name="connsiteY6" fmla="*/ 432048 h 2520280"/>
                <a:gd name="connsiteX7" fmla="*/ 0 w 864096"/>
                <a:gd name="connsiteY7" fmla="*/ 432048 h 2520280"/>
                <a:gd name="connsiteX0" fmla="*/ 0 w 864096"/>
                <a:gd name="connsiteY0" fmla="*/ 432048 h 2520280"/>
                <a:gd name="connsiteX1" fmla="*/ 432048 w 864096"/>
                <a:gd name="connsiteY1" fmla="*/ 0 h 2520280"/>
                <a:gd name="connsiteX2" fmla="*/ 864096 w 864096"/>
                <a:gd name="connsiteY2" fmla="*/ 432048 h 2520280"/>
                <a:gd name="connsiteX3" fmla="*/ 648072 w 864096"/>
                <a:gd name="connsiteY3" fmla="*/ 432048 h 2520280"/>
                <a:gd name="connsiteX4" fmla="*/ 648072 w 864096"/>
                <a:gd name="connsiteY4" fmla="*/ 2520280 h 2520280"/>
                <a:gd name="connsiteX5" fmla="*/ 368424 w 864096"/>
                <a:gd name="connsiteY5" fmla="*/ 2520280 h 2520280"/>
                <a:gd name="connsiteX6" fmla="*/ 216024 w 864096"/>
                <a:gd name="connsiteY6" fmla="*/ 432048 h 2520280"/>
                <a:gd name="connsiteX7" fmla="*/ 0 w 864096"/>
                <a:gd name="connsiteY7" fmla="*/ 432048 h 2520280"/>
                <a:gd name="connsiteX0" fmla="*/ 0 w 864096"/>
                <a:gd name="connsiteY0" fmla="*/ 432048 h 2520280"/>
                <a:gd name="connsiteX1" fmla="*/ 432048 w 864096"/>
                <a:gd name="connsiteY1" fmla="*/ 0 h 2520280"/>
                <a:gd name="connsiteX2" fmla="*/ 864096 w 864096"/>
                <a:gd name="connsiteY2" fmla="*/ 432048 h 2520280"/>
                <a:gd name="connsiteX3" fmla="*/ 648072 w 864096"/>
                <a:gd name="connsiteY3" fmla="*/ 432048 h 2520280"/>
                <a:gd name="connsiteX4" fmla="*/ 495672 w 864096"/>
                <a:gd name="connsiteY4" fmla="*/ 2520280 h 2520280"/>
                <a:gd name="connsiteX5" fmla="*/ 368424 w 864096"/>
                <a:gd name="connsiteY5" fmla="*/ 2520280 h 2520280"/>
                <a:gd name="connsiteX6" fmla="*/ 216024 w 864096"/>
                <a:gd name="connsiteY6" fmla="*/ 432048 h 2520280"/>
                <a:gd name="connsiteX7" fmla="*/ 0 w 864096"/>
                <a:gd name="connsiteY7" fmla="*/ 432048 h 2520280"/>
                <a:gd name="connsiteX0" fmla="*/ 0 w 864096"/>
                <a:gd name="connsiteY0" fmla="*/ 432048 h 2520280"/>
                <a:gd name="connsiteX1" fmla="*/ 432048 w 864096"/>
                <a:gd name="connsiteY1" fmla="*/ 0 h 2520280"/>
                <a:gd name="connsiteX2" fmla="*/ 864096 w 864096"/>
                <a:gd name="connsiteY2" fmla="*/ 432048 h 2520280"/>
                <a:gd name="connsiteX3" fmla="*/ 648072 w 864096"/>
                <a:gd name="connsiteY3" fmla="*/ 432048 h 2520280"/>
                <a:gd name="connsiteX4" fmla="*/ 495672 w 864096"/>
                <a:gd name="connsiteY4" fmla="*/ 2520280 h 2520280"/>
                <a:gd name="connsiteX5" fmla="*/ 436157 w 864096"/>
                <a:gd name="connsiteY5" fmla="*/ 2520280 h 2520280"/>
                <a:gd name="connsiteX6" fmla="*/ 216024 w 864096"/>
                <a:gd name="connsiteY6" fmla="*/ 432048 h 2520280"/>
                <a:gd name="connsiteX7" fmla="*/ 0 w 864096"/>
                <a:gd name="connsiteY7" fmla="*/ 432048 h 2520280"/>
                <a:gd name="connsiteX0" fmla="*/ 0 w 864096"/>
                <a:gd name="connsiteY0" fmla="*/ 432048 h 2520280"/>
                <a:gd name="connsiteX1" fmla="*/ 432048 w 864096"/>
                <a:gd name="connsiteY1" fmla="*/ 0 h 2520280"/>
                <a:gd name="connsiteX2" fmla="*/ 864096 w 864096"/>
                <a:gd name="connsiteY2" fmla="*/ 432048 h 2520280"/>
                <a:gd name="connsiteX3" fmla="*/ 614205 w 864096"/>
                <a:gd name="connsiteY3" fmla="*/ 432048 h 2520280"/>
                <a:gd name="connsiteX4" fmla="*/ 495672 w 864096"/>
                <a:gd name="connsiteY4" fmla="*/ 2520280 h 2520280"/>
                <a:gd name="connsiteX5" fmla="*/ 436157 w 864096"/>
                <a:gd name="connsiteY5" fmla="*/ 2520280 h 2520280"/>
                <a:gd name="connsiteX6" fmla="*/ 216024 w 864096"/>
                <a:gd name="connsiteY6" fmla="*/ 432048 h 2520280"/>
                <a:gd name="connsiteX7" fmla="*/ 0 w 864096"/>
                <a:gd name="connsiteY7" fmla="*/ 432048 h 2520280"/>
                <a:gd name="connsiteX0" fmla="*/ 0 w 864096"/>
                <a:gd name="connsiteY0" fmla="*/ 669115 h 2757347"/>
                <a:gd name="connsiteX1" fmla="*/ 415115 w 864096"/>
                <a:gd name="connsiteY1" fmla="*/ 0 h 2757347"/>
                <a:gd name="connsiteX2" fmla="*/ 864096 w 864096"/>
                <a:gd name="connsiteY2" fmla="*/ 669115 h 2757347"/>
                <a:gd name="connsiteX3" fmla="*/ 614205 w 864096"/>
                <a:gd name="connsiteY3" fmla="*/ 669115 h 2757347"/>
                <a:gd name="connsiteX4" fmla="*/ 495672 w 864096"/>
                <a:gd name="connsiteY4" fmla="*/ 2757347 h 2757347"/>
                <a:gd name="connsiteX5" fmla="*/ 436157 w 864096"/>
                <a:gd name="connsiteY5" fmla="*/ 2757347 h 2757347"/>
                <a:gd name="connsiteX6" fmla="*/ 216024 w 864096"/>
                <a:gd name="connsiteY6" fmla="*/ 669115 h 2757347"/>
                <a:gd name="connsiteX7" fmla="*/ 0 w 864096"/>
                <a:gd name="connsiteY7" fmla="*/ 669115 h 275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096" h="2757347">
                  <a:moveTo>
                    <a:pt x="0" y="669115"/>
                  </a:moveTo>
                  <a:lnTo>
                    <a:pt x="415115" y="0"/>
                  </a:lnTo>
                  <a:lnTo>
                    <a:pt x="864096" y="669115"/>
                  </a:lnTo>
                  <a:lnTo>
                    <a:pt x="614205" y="669115"/>
                  </a:lnTo>
                  <a:lnTo>
                    <a:pt x="495672" y="2757347"/>
                  </a:lnTo>
                  <a:lnTo>
                    <a:pt x="436157" y="2757347"/>
                  </a:lnTo>
                  <a:lnTo>
                    <a:pt x="216024" y="669115"/>
                  </a:lnTo>
                  <a:lnTo>
                    <a:pt x="0" y="669115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093762" y="1412776"/>
              <a:ext cx="2788482" cy="19389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tabLst>
                  <a:tab pos="1258888" algn="l"/>
                </a:tabLst>
              </a:pPr>
              <a:r>
                <a:rPr lang="en-GB" sz="1600" dirty="0" smtClean="0"/>
                <a:t/>
              </a:r>
              <a:br>
                <a:rPr lang="en-GB" sz="1600" dirty="0" smtClean="0"/>
              </a:br>
              <a:r>
                <a:rPr lang="en-GB" sz="1600" dirty="0" smtClean="0"/>
                <a:t>Zinc</a:t>
              </a:r>
            </a:p>
            <a:p>
              <a:pPr>
                <a:lnSpc>
                  <a:spcPct val="150000"/>
                </a:lnSpc>
                <a:tabLst>
                  <a:tab pos="1258888" algn="l"/>
                </a:tabLst>
              </a:pPr>
              <a:r>
                <a:rPr lang="en-GB" sz="1600" dirty="0" smtClean="0"/>
                <a:t>Iron</a:t>
              </a:r>
            </a:p>
            <a:p>
              <a:pPr>
                <a:lnSpc>
                  <a:spcPct val="150000"/>
                </a:lnSpc>
                <a:tabLst>
                  <a:tab pos="1258888" algn="l"/>
                </a:tabLst>
              </a:pPr>
              <a:r>
                <a:rPr lang="en-GB" sz="1600" dirty="0" smtClean="0"/>
                <a:t>Lead</a:t>
              </a:r>
            </a:p>
            <a:p>
              <a:pPr>
                <a:lnSpc>
                  <a:spcPct val="150000"/>
                </a:lnSpc>
                <a:tabLst>
                  <a:tab pos="1258888" algn="l"/>
                </a:tabLst>
              </a:pPr>
              <a:r>
                <a:rPr lang="en-GB" sz="1600" dirty="0" smtClean="0"/>
                <a:t>Copper</a:t>
              </a:r>
              <a:endParaRPr lang="en-GB" sz="16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164288" y="1898829"/>
              <a:ext cx="157573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/>
                <a:t>the metal </a:t>
              </a:r>
              <a:r>
                <a:rPr lang="en-GB" sz="1400" b="1" dirty="0" smtClean="0"/>
                <a:t>grabs oxygen </a:t>
              </a:r>
              <a:r>
                <a:rPr lang="en-GB" sz="1400" b="1" dirty="0"/>
                <a:t>from </a:t>
              </a:r>
              <a:r>
                <a:rPr lang="en-GB" sz="1400" b="1" dirty="0" smtClean="0"/>
                <a:t>the oxide </a:t>
              </a:r>
              <a:r>
                <a:rPr lang="en-GB" sz="1400" b="1" dirty="0"/>
                <a:t>of the </a:t>
              </a:r>
              <a:r>
                <a:rPr lang="en-GB" sz="1400" b="1" dirty="0" smtClean="0"/>
                <a:t>metal below </a:t>
              </a:r>
              <a:r>
                <a:rPr lang="en-GB" sz="1400" b="1" dirty="0"/>
                <a:t>it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141" y="1528912"/>
            <a:ext cx="2917736" cy="17163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8097" y="1528912"/>
            <a:ext cx="2486031" cy="1678839"/>
          </a:xfrm>
          <a:prstGeom prst="rect">
            <a:avLst/>
          </a:prstGeom>
        </p:spPr>
      </p:pic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8215051" y="522920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1522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13.3 – Metals in Competition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3 Competing to form ions in solution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0" y="3185681"/>
            <a:ext cx="27587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Copper(II) </a:t>
            </a:r>
            <a:r>
              <a:rPr lang="en-US" sz="1600" dirty="0" smtClean="0"/>
              <a:t>sulfate solution</a:t>
            </a:r>
          </a:p>
          <a:p>
            <a:r>
              <a:rPr lang="en-US" sz="1600" dirty="0" smtClean="0"/>
              <a:t>contains </a:t>
            </a:r>
            <a:r>
              <a:rPr lang="en-US" sz="1600" dirty="0"/>
              <a:t>blue copper(II) ions </a:t>
            </a:r>
            <a:r>
              <a:rPr lang="en-US" sz="1600" dirty="0" smtClean="0"/>
              <a:t>and sulfate </a:t>
            </a:r>
            <a:r>
              <a:rPr lang="en-US" sz="1600" dirty="0"/>
              <a:t>ions. An iron nail is </a:t>
            </a:r>
            <a:r>
              <a:rPr lang="en-US" sz="1600" dirty="0" smtClean="0"/>
              <a:t>placed in </a:t>
            </a:r>
            <a:r>
              <a:rPr lang="en-US" sz="1600" dirty="0"/>
              <a:t>it. Will anything happen?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2987824" y="3185681"/>
            <a:ext cx="30936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Yes! Copper soon coats the </a:t>
            </a:r>
            <a:r>
              <a:rPr lang="en-US" sz="1600" dirty="0" smtClean="0"/>
              <a:t>nail. The </a:t>
            </a:r>
            <a:r>
              <a:rPr lang="en-US" sz="1600" dirty="0"/>
              <a:t>solution turns green, </a:t>
            </a:r>
            <a:r>
              <a:rPr lang="en-US" sz="1600" dirty="0" smtClean="0"/>
              <a:t>which indicates </a:t>
            </a:r>
            <a:r>
              <a:rPr lang="en-US" sz="1600" dirty="0"/>
              <a:t>iron(II) ions. Iron </a:t>
            </a:r>
            <a:r>
              <a:rPr lang="en-US" sz="1600" dirty="0" smtClean="0"/>
              <a:t>has pushed </a:t>
            </a:r>
            <a:r>
              <a:rPr lang="en-US" sz="1600" dirty="0"/>
              <a:t>copper out of solution.</a:t>
            </a:r>
            <a:endParaRPr lang="en-GB" sz="1600" dirty="0"/>
          </a:p>
        </p:txBody>
      </p:sp>
      <p:sp>
        <p:nvSpPr>
          <p:cNvPr id="10" name="Rectangle 9"/>
          <p:cNvSpPr/>
          <p:nvPr/>
        </p:nvSpPr>
        <p:spPr>
          <a:xfrm>
            <a:off x="6131037" y="3185681"/>
            <a:ext cx="27614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Other metals and solutions </a:t>
            </a:r>
            <a:r>
              <a:rPr lang="en-US" sz="1600" dirty="0" smtClean="0"/>
              <a:t>were tested </a:t>
            </a:r>
            <a:r>
              <a:rPr lang="en-US" sz="1600" dirty="0"/>
              <a:t>too, with the results above.</a:t>
            </a:r>
          </a:p>
          <a:p>
            <a:r>
              <a:rPr lang="en-US" sz="1600" dirty="0"/>
              <a:t>What do you notice about </a:t>
            </a:r>
            <a:r>
              <a:rPr lang="en-US" sz="1600" dirty="0" smtClean="0"/>
              <a:t>the order </a:t>
            </a:r>
            <a:r>
              <a:rPr lang="en-US" sz="1600" dirty="0"/>
              <a:t>of the metals in this list?</a:t>
            </a:r>
            <a:endParaRPr lang="en-GB" sz="1600" dirty="0"/>
          </a:p>
        </p:txBody>
      </p:sp>
      <p:sp>
        <p:nvSpPr>
          <p:cNvPr id="2" name="Rectangle 1"/>
          <p:cNvSpPr/>
          <p:nvPr/>
        </p:nvSpPr>
        <p:spPr>
          <a:xfrm>
            <a:off x="179508" y="4725144"/>
            <a:ext cx="87027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782638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1258888" algn="l"/>
                <a:tab pos="1708150" algn="l"/>
                <a:tab pos="3589338" algn="l"/>
                <a:tab pos="4122738" algn="l"/>
                <a:tab pos="5830888" algn="l"/>
                <a:tab pos="6280150" algn="l"/>
                <a:tab pos="6538913" algn="l"/>
              </a:tabLst>
            </a:pPr>
            <a:r>
              <a:rPr lang="en-US" dirty="0"/>
              <a:t>Once again, iron wins against copper. It displaces the copper from </a:t>
            </a:r>
            <a:r>
              <a:rPr lang="en-US" dirty="0" smtClean="0"/>
              <a:t>the copper(II</a:t>
            </a:r>
            <a:r>
              <a:rPr lang="en-US" dirty="0"/>
              <a:t>) sulfate </a:t>
            </a:r>
            <a:r>
              <a:rPr lang="en-US" dirty="0" smtClean="0"/>
              <a:t>solution:</a:t>
            </a:r>
            <a:br>
              <a:rPr lang="en-US" dirty="0" smtClean="0"/>
            </a:br>
            <a:r>
              <a:rPr lang="en-US" b="1" dirty="0" smtClean="0">
                <a:solidFill>
                  <a:srgbClr val="F53939"/>
                </a:solidFill>
              </a:rPr>
              <a:t>Fe </a:t>
            </a:r>
            <a:r>
              <a:rPr lang="en-US" b="1" dirty="0">
                <a:solidFill>
                  <a:srgbClr val="F53939"/>
                </a:solidFill>
              </a:rPr>
              <a:t>(</a:t>
            </a:r>
            <a:r>
              <a:rPr lang="en-US" b="1" i="1" dirty="0">
                <a:solidFill>
                  <a:srgbClr val="F53939"/>
                </a:solidFill>
              </a:rPr>
              <a:t>s</a:t>
            </a:r>
            <a:r>
              <a:rPr lang="en-US" b="1" dirty="0">
                <a:solidFill>
                  <a:srgbClr val="F53939"/>
                </a:solidFill>
              </a:rPr>
              <a:t>) </a:t>
            </a:r>
            <a:r>
              <a:rPr lang="en-US" b="1" dirty="0" smtClean="0">
                <a:solidFill>
                  <a:srgbClr val="F53939"/>
                </a:solidFill>
              </a:rPr>
              <a:t>	+ 	    CuSO</a:t>
            </a:r>
            <a:r>
              <a:rPr lang="en-US" b="1" baseline="-25000" dirty="0" smtClean="0">
                <a:solidFill>
                  <a:srgbClr val="F53939"/>
                </a:solidFill>
              </a:rPr>
              <a:t>4</a:t>
            </a:r>
            <a:r>
              <a:rPr lang="en-US" b="1" dirty="0" smtClean="0">
                <a:solidFill>
                  <a:srgbClr val="F53939"/>
                </a:solidFill>
              </a:rPr>
              <a:t> </a:t>
            </a:r>
            <a:r>
              <a:rPr lang="en-US" b="1" dirty="0">
                <a:solidFill>
                  <a:srgbClr val="F53939"/>
                </a:solidFill>
              </a:rPr>
              <a:t>(</a:t>
            </a:r>
            <a:r>
              <a:rPr lang="en-US" b="1" i="1" dirty="0" err="1">
                <a:solidFill>
                  <a:srgbClr val="F53939"/>
                </a:solidFill>
              </a:rPr>
              <a:t>aq</a:t>
            </a:r>
            <a:r>
              <a:rPr lang="en-US" b="1" dirty="0" smtClean="0">
                <a:solidFill>
                  <a:srgbClr val="F53939"/>
                </a:solidFill>
              </a:rPr>
              <a:t>)	</a:t>
            </a:r>
            <a:r>
              <a:rPr lang="en-US" b="1" dirty="0">
                <a:solidFill>
                  <a:srgbClr val="F53939"/>
                </a:solidFill>
                <a:sym typeface="Wingdings 3" panose="05040102010807070707" pitchFamily="18" charset="2"/>
              </a:rPr>
              <a:t>  </a:t>
            </a:r>
            <a:r>
              <a:rPr lang="en-US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	  </a:t>
            </a:r>
            <a:r>
              <a:rPr lang="en-US" b="1" dirty="0" smtClean="0">
                <a:solidFill>
                  <a:srgbClr val="F53939"/>
                </a:solidFill>
              </a:rPr>
              <a:t>FeSO</a:t>
            </a:r>
            <a:r>
              <a:rPr lang="en-US" b="1" baseline="-25000" dirty="0" smtClean="0">
                <a:solidFill>
                  <a:srgbClr val="F53939"/>
                </a:solidFill>
              </a:rPr>
              <a:t>4</a:t>
            </a:r>
            <a:r>
              <a:rPr lang="en-US" b="1" dirty="0" smtClean="0">
                <a:solidFill>
                  <a:srgbClr val="F53939"/>
                </a:solidFill>
              </a:rPr>
              <a:t> </a:t>
            </a:r>
            <a:r>
              <a:rPr lang="en-US" b="1" dirty="0">
                <a:solidFill>
                  <a:srgbClr val="F53939"/>
                </a:solidFill>
              </a:rPr>
              <a:t>(</a:t>
            </a:r>
            <a:r>
              <a:rPr lang="en-US" b="1" i="1" dirty="0" err="1">
                <a:solidFill>
                  <a:srgbClr val="F53939"/>
                </a:solidFill>
              </a:rPr>
              <a:t>aq</a:t>
            </a:r>
            <a:r>
              <a:rPr lang="en-US" b="1" dirty="0" smtClean="0">
                <a:solidFill>
                  <a:srgbClr val="F53939"/>
                </a:solidFill>
              </a:rPr>
              <a:t>)	+	Cu </a:t>
            </a:r>
            <a:r>
              <a:rPr lang="en-US" b="1" dirty="0">
                <a:solidFill>
                  <a:srgbClr val="F53939"/>
                </a:solidFill>
              </a:rPr>
              <a:t>(</a:t>
            </a:r>
            <a:r>
              <a:rPr lang="en-US" b="1" i="1" dirty="0" smtClean="0">
                <a:solidFill>
                  <a:srgbClr val="F53939"/>
                </a:solidFill>
              </a:rPr>
              <a:t>s</a:t>
            </a:r>
            <a:r>
              <a:rPr lang="en-US" b="1" dirty="0" smtClean="0">
                <a:solidFill>
                  <a:srgbClr val="F53939"/>
                </a:solidFill>
              </a:rPr>
              <a:t>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iron 	+	copper(II</a:t>
            </a:r>
            <a:r>
              <a:rPr lang="en-US" dirty="0"/>
              <a:t>) </a:t>
            </a:r>
            <a:r>
              <a:rPr lang="en-US" dirty="0" smtClean="0"/>
              <a:t>sulfate	</a:t>
            </a:r>
            <a:r>
              <a:rPr lang="en-US" b="1" dirty="0">
                <a:solidFill>
                  <a:srgbClr val="FF0000"/>
                </a:solidFill>
                <a:sym typeface="Wingdings 3" panose="05040102010807070707" pitchFamily="18" charset="2"/>
              </a:rPr>
              <a:t>  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	</a:t>
            </a:r>
            <a:r>
              <a:rPr lang="en-US" dirty="0" smtClean="0"/>
              <a:t>iron(II</a:t>
            </a:r>
            <a:r>
              <a:rPr lang="en-US" dirty="0"/>
              <a:t>) sulfate </a:t>
            </a:r>
            <a:r>
              <a:rPr lang="en-US" dirty="0" smtClean="0"/>
              <a:t>	+ 	copper</a:t>
            </a:r>
            <a:br>
              <a:rPr lang="en-US" dirty="0" smtClean="0"/>
            </a:br>
            <a:r>
              <a:rPr lang="en-US" dirty="0" smtClean="0"/>
              <a:t>		        (blue</a:t>
            </a:r>
            <a:r>
              <a:rPr lang="en-US" dirty="0"/>
              <a:t>) </a:t>
            </a:r>
            <a:r>
              <a:rPr lang="en-US" dirty="0" smtClean="0"/>
              <a:t>		    (</a:t>
            </a:r>
            <a:r>
              <a:rPr lang="en-US" dirty="0"/>
              <a:t>green)</a:t>
            </a:r>
          </a:p>
          <a:p>
            <a:pPr marL="285750" indent="-285750" defTabSz="782638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1346200" algn="l"/>
                <a:tab pos="1881188" algn="l"/>
                <a:tab pos="3140075" algn="l"/>
                <a:tab pos="3760788" algn="l"/>
                <a:tab pos="6003925" algn="l"/>
                <a:tab pos="6538913" algn="l"/>
              </a:tabLst>
            </a:pPr>
            <a:r>
              <a:rPr lang="en-US" dirty="0"/>
              <a:t>Other metals displace less reactive metals in the same </a:t>
            </a:r>
            <a:r>
              <a:rPr lang="en-US" dirty="0" smtClean="0"/>
              <a:t>way. </a:t>
            </a:r>
            <a:r>
              <a:rPr lang="en-US" b="1" dirty="0" smtClean="0">
                <a:solidFill>
                  <a:srgbClr val="F53939"/>
                </a:solidFill>
              </a:rPr>
              <a:t>A </a:t>
            </a:r>
            <a:r>
              <a:rPr lang="en-US" b="1" dirty="0">
                <a:solidFill>
                  <a:srgbClr val="F53939"/>
                </a:solidFill>
              </a:rPr>
              <a:t>metal displaces a less reactive metal from solutions of </a:t>
            </a:r>
            <a:r>
              <a:rPr lang="en-US" b="1" dirty="0" smtClean="0">
                <a:solidFill>
                  <a:srgbClr val="F53939"/>
                </a:solidFill>
              </a:rPr>
              <a:t>its compounds</a:t>
            </a:r>
            <a:r>
              <a:rPr lang="en-US" b="1" dirty="0">
                <a:solidFill>
                  <a:srgbClr val="F53939"/>
                </a:solidFill>
              </a:rPr>
              <a:t>.</a:t>
            </a:r>
            <a:endParaRPr lang="en-GB" b="1" dirty="0">
              <a:solidFill>
                <a:srgbClr val="F53939"/>
              </a:solidFill>
            </a:endParaRPr>
          </a:p>
        </p:txBody>
      </p:sp>
      <p:sp>
        <p:nvSpPr>
          <p:cNvPr id="16" name="Up Arrow 3"/>
          <p:cNvSpPr/>
          <p:nvPr/>
        </p:nvSpPr>
        <p:spPr>
          <a:xfrm>
            <a:off x="7597582" y="1340768"/>
            <a:ext cx="576064" cy="1575803"/>
          </a:xfrm>
          <a:custGeom>
            <a:avLst/>
            <a:gdLst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2160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14205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669115 h 2757347"/>
              <a:gd name="connsiteX1" fmla="*/ 415115 w 864096"/>
              <a:gd name="connsiteY1" fmla="*/ 0 h 2757347"/>
              <a:gd name="connsiteX2" fmla="*/ 864096 w 864096"/>
              <a:gd name="connsiteY2" fmla="*/ 669115 h 2757347"/>
              <a:gd name="connsiteX3" fmla="*/ 614205 w 864096"/>
              <a:gd name="connsiteY3" fmla="*/ 669115 h 2757347"/>
              <a:gd name="connsiteX4" fmla="*/ 495672 w 864096"/>
              <a:gd name="connsiteY4" fmla="*/ 2757347 h 2757347"/>
              <a:gd name="connsiteX5" fmla="*/ 436157 w 864096"/>
              <a:gd name="connsiteY5" fmla="*/ 2757347 h 2757347"/>
              <a:gd name="connsiteX6" fmla="*/ 216024 w 864096"/>
              <a:gd name="connsiteY6" fmla="*/ 669115 h 2757347"/>
              <a:gd name="connsiteX7" fmla="*/ 0 w 864096"/>
              <a:gd name="connsiteY7" fmla="*/ 669115 h 275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4096" h="2757347">
                <a:moveTo>
                  <a:pt x="0" y="669115"/>
                </a:moveTo>
                <a:lnTo>
                  <a:pt x="415115" y="0"/>
                </a:lnTo>
                <a:lnTo>
                  <a:pt x="864096" y="669115"/>
                </a:lnTo>
                <a:lnTo>
                  <a:pt x="614205" y="669115"/>
                </a:lnTo>
                <a:lnTo>
                  <a:pt x="495672" y="2757347"/>
                </a:lnTo>
                <a:lnTo>
                  <a:pt x="436157" y="2757347"/>
                </a:lnTo>
                <a:lnTo>
                  <a:pt x="216024" y="669115"/>
                </a:lnTo>
                <a:lnTo>
                  <a:pt x="0" y="66911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6031990" y="1268760"/>
            <a:ext cx="2788482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1258888" algn="l"/>
              </a:tabLst>
            </a:pPr>
            <a:r>
              <a:rPr lang="en-GB" sz="700" dirty="0" smtClean="0"/>
              <a:t/>
            </a:r>
            <a:br>
              <a:rPr lang="en-GB" sz="700" dirty="0" smtClean="0"/>
            </a:br>
            <a:r>
              <a:rPr lang="en-GB" sz="1600" dirty="0" smtClean="0"/>
              <a:t>Zinc</a:t>
            </a:r>
          </a:p>
          <a:p>
            <a:pPr>
              <a:lnSpc>
                <a:spcPct val="150000"/>
              </a:lnSpc>
              <a:tabLst>
                <a:tab pos="1258888" algn="l"/>
              </a:tabLst>
            </a:pPr>
            <a:r>
              <a:rPr lang="en-GB" sz="1600" dirty="0" smtClean="0"/>
              <a:t>Iron</a:t>
            </a:r>
          </a:p>
          <a:p>
            <a:pPr>
              <a:lnSpc>
                <a:spcPct val="150000"/>
              </a:lnSpc>
              <a:tabLst>
                <a:tab pos="1258888" algn="l"/>
              </a:tabLst>
            </a:pPr>
            <a:r>
              <a:rPr lang="en-GB" sz="1600" dirty="0" smtClean="0"/>
              <a:t>Lead</a:t>
            </a:r>
          </a:p>
          <a:p>
            <a:pPr>
              <a:lnSpc>
                <a:spcPct val="150000"/>
              </a:lnSpc>
              <a:tabLst>
                <a:tab pos="1258888" algn="l"/>
              </a:tabLst>
            </a:pPr>
            <a:r>
              <a:rPr lang="en-GB" sz="1600" dirty="0" smtClean="0"/>
              <a:t>Copper</a:t>
            </a:r>
            <a:endParaRPr lang="en-GB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7018476" y="1827401"/>
            <a:ext cx="17299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the metal </a:t>
            </a:r>
            <a:r>
              <a:rPr lang="en-US" sz="1400" b="1" dirty="0" smtClean="0"/>
              <a:t>displaces the one </a:t>
            </a:r>
            <a:r>
              <a:rPr lang="en-US" sz="1400" b="1" dirty="0"/>
              <a:t>below </a:t>
            </a:r>
            <a:r>
              <a:rPr lang="en-US" sz="1400" b="1" dirty="0" smtClean="0"/>
              <a:t>it from solutions of its </a:t>
            </a:r>
            <a:r>
              <a:rPr lang="en-US" sz="1400" b="1" dirty="0"/>
              <a:t>compounds</a:t>
            </a:r>
            <a:endParaRPr lang="en-GB" sz="1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08" y="1503366"/>
            <a:ext cx="2679887" cy="15197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9832" y="1503366"/>
            <a:ext cx="2868869" cy="1519720"/>
          </a:xfrm>
          <a:prstGeom prst="rect">
            <a:avLst/>
          </a:prstGeom>
        </p:spPr>
      </p:pic>
      <p:sp>
        <p:nvSpPr>
          <p:cNvPr id="19" name="TextBox 18">
            <a:hlinkClick r:id="rId5" action="ppaction://hlinksldjump"/>
          </p:cNvPr>
          <p:cNvSpPr txBox="1"/>
          <p:nvPr/>
        </p:nvSpPr>
        <p:spPr>
          <a:xfrm>
            <a:off x="8215051" y="522920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584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13.3 – Metals in Competition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000" b="1" dirty="0" smtClean="0">
                <a:solidFill>
                  <a:srgbClr val="C00000"/>
                </a:solidFill>
              </a:rPr>
              <a:t>They </a:t>
            </a:r>
            <a:r>
              <a:rPr lang="en-US" sz="2000" b="1" dirty="0">
                <a:solidFill>
                  <a:srgbClr val="C00000"/>
                </a:solidFill>
              </a:rPr>
              <a:t>are all redox 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000" dirty="0"/>
              <a:t>All the reactions in this unit are redox reactions: electron transfer </a:t>
            </a:r>
            <a:r>
              <a:rPr lang="en-US" sz="2000" dirty="0" smtClean="0"/>
              <a:t>takes place </a:t>
            </a:r>
            <a:r>
              <a:rPr lang="en-US" sz="2000" dirty="0"/>
              <a:t>in them all. Compare the competitions between iron and copper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938997"/>
              </p:ext>
            </p:extLst>
          </p:nvPr>
        </p:nvGraphicFramePr>
        <p:xfrm>
          <a:off x="179510" y="2292302"/>
          <a:ext cx="8640962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50"/>
                <a:gridCol w="3096344"/>
                <a:gridCol w="3312368"/>
              </a:tblGrid>
              <a:tr h="288031">
                <a:tc>
                  <a:txBody>
                    <a:bodyPr/>
                    <a:lstStyle/>
                    <a:p>
                      <a:endParaRPr lang="en-GB" sz="168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8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Competing for oxygen</a:t>
                      </a:r>
                      <a:endParaRPr lang="en-GB" sz="168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8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Competing to form ions in solution</a:t>
                      </a:r>
                      <a:endParaRPr lang="en-GB" sz="168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kumimoji="0" lang="en-GB" sz="1680" b="1" i="0" u="none" strike="noStrike" kern="1200" baseline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Equation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CuO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FeO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Cu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CuSO</a:t>
                      </a:r>
                      <a:r>
                        <a:rPr kumimoji="0" lang="pt-BR" sz="168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aq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FeSO</a:t>
                      </a:r>
                      <a:r>
                        <a:rPr kumimoji="0" lang="pt-BR" sz="168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aq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Cu (</a:t>
                      </a:r>
                      <a:r>
                        <a:rPr kumimoji="0" lang="pt-BR" sz="168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kumimoji="0" lang="en-GB" sz="168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half-equations</a:t>
                      </a:r>
                    </a:p>
                    <a:p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for electron loss</a:t>
                      </a:r>
                    </a:p>
                    <a:p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for electron gain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2+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+ 2e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  <a:p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2+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+ 2e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2+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+ 2e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pt-BR" sz="168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2+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+ 2e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24394">
                <a:tc>
                  <a:txBody>
                    <a:bodyPr/>
                    <a:lstStyle/>
                    <a:p>
                      <a:r>
                        <a:rPr kumimoji="0" lang="en-GB" sz="168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ionic equation</a:t>
                      </a:r>
                    </a:p>
                    <a:p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(add the half-equations  </a:t>
                      </a:r>
                      <a:b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and cancel the </a:t>
                      </a:r>
                      <a:b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electrons)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Cu</a:t>
                      </a:r>
                      <a:r>
                        <a:rPr kumimoji="0" lang="en-GB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Fe2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Cu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Cu</a:t>
                      </a:r>
                      <a:r>
                        <a:rPr kumimoji="0" lang="en-GB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Fe2</a:t>
                      </a:r>
                      <a:r>
                        <a:rPr kumimoji="0" lang="pt-BR" sz="168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pt-BR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GB" sz="168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Cu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kumimoji="0" lang="en-GB" sz="168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Conclusion</a:t>
                      </a:r>
                      <a:endParaRPr lang="en-GB" sz="168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8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each case the iron has given up electrons to form positive ions.</a:t>
                      </a:r>
                    </a:p>
                    <a:p>
                      <a:pPr algn="ctr"/>
                      <a:r>
                        <a:rPr lang="en-US" sz="168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copper has accepted electrons, to form copper.</a:t>
                      </a:r>
                    </a:p>
                    <a:p>
                      <a:pPr algn="ctr"/>
                      <a:r>
                        <a:rPr lang="en-US" sz="168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more reactive metal forms positive ions more readily.</a:t>
                      </a:r>
                      <a:endParaRPr lang="en-GB" sz="168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215051" y="443711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8998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13.3 – Metals in Competition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200" dirty="0" smtClean="0"/>
              <a:t>In </a:t>
            </a:r>
            <a:r>
              <a:rPr lang="en-US" sz="2200" dirty="0"/>
              <a:t>the reaction between carbon and lead(II) oxide, </a:t>
            </a:r>
            <a:r>
              <a:rPr lang="en-US" sz="2200" dirty="0" smtClean="0"/>
              <a:t>which substance </a:t>
            </a:r>
            <a:r>
              <a:rPr lang="en-US" sz="2200" dirty="0"/>
              <a:t>is </a:t>
            </a:r>
            <a:r>
              <a:rPr lang="en-US" sz="2200" dirty="0" err="1"/>
              <a:t>oxidised</a:t>
            </a:r>
            <a:r>
              <a:rPr lang="en-US" sz="2200" dirty="0"/>
              <a:t>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200" b="1" dirty="0" smtClean="0"/>
              <a:t>a</a:t>
            </a:r>
            <a:r>
              <a:rPr lang="en-US" sz="2200" dirty="0" smtClean="0"/>
              <a:t> What do you expect to happen when carbon powder is heated </a:t>
            </a:r>
            <a:r>
              <a:rPr lang="en-US" sz="2200" dirty="0"/>
              <a:t>with: </a:t>
            </a:r>
            <a:r>
              <a:rPr lang="en-US" sz="2200" b="1" dirty="0" err="1"/>
              <a:t>i</a:t>
            </a:r>
            <a:r>
              <a:rPr lang="en-US" sz="2200" dirty="0"/>
              <a:t> calcium oxide? </a:t>
            </a:r>
            <a:r>
              <a:rPr lang="en-US" sz="2200" dirty="0" smtClean="0"/>
              <a:t>	</a:t>
            </a:r>
            <a:r>
              <a:rPr lang="en-US" sz="2200" b="1" dirty="0" smtClean="0"/>
              <a:t>ii</a:t>
            </a:r>
            <a:r>
              <a:rPr lang="en-US" sz="2200" dirty="0" smtClean="0"/>
              <a:t> </a:t>
            </a:r>
            <a:r>
              <a:rPr lang="en-US" sz="2200" dirty="0"/>
              <a:t>zinc </a:t>
            </a:r>
            <a:r>
              <a:rPr lang="en-US" sz="2200" dirty="0" smtClean="0"/>
              <a:t>oxide?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Give a word equation for any reaction that occurs in </a:t>
            </a:r>
            <a:r>
              <a:rPr lang="en-US" sz="2200" b="1" dirty="0"/>
              <a:t>a</a:t>
            </a:r>
            <a:r>
              <a:rPr lang="en-US" sz="2200" dirty="0"/>
              <a:t>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200" dirty="0" smtClean="0"/>
              <a:t>When </a:t>
            </a:r>
            <a:r>
              <a:rPr lang="en-US" sz="2200" dirty="0"/>
              <a:t>chromium(III) oxide is heated with </a:t>
            </a:r>
            <a:r>
              <a:rPr lang="en-US" sz="2200" dirty="0" smtClean="0"/>
              <a:t>powdered aluminium</a:t>
            </a:r>
            <a:r>
              <a:rPr lang="en-US" sz="2200" dirty="0"/>
              <a:t>, chromium and aluminium oxide </a:t>
            </a:r>
            <a:r>
              <a:rPr lang="en-US" sz="2200" dirty="0" smtClean="0"/>
              <a:t>form. Which </a:t>
            </a:r>
            <a:r>
              <a:rPr lang="en-US" sz="2200" dirty="0"/>
              <a:t>is more reactive, chromium or aluminium?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200" dirty="0" smtClean="0"/>
              <a:t>Iron </a:t>
            </a:r>
            <a:r>
              <a:rPr lang="en-US" sz="2200" dirty="0"/>
              <a:t>displaces copper from copper(II) sulfate </a:t>
            </a:r>
            <a:r>
              <a:rPr lang="en-US" sz="2200" dirty="0" smtClean="0"/>
              <a:t>solution. Explain </a:t>
            </a:r>
            <a:r>
              <a:rPr lang="en-US" sz="2200" dirty="0"/>
              <a:t>what displaces means, in your own words.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200" dirty="0" smtClean="0"/>
              <a:t>When </a:t>
            </a:r>
            <a:r>
              <a:rPr lang="en-US" sz="2200" dirty="0"/>
              <a:t>copper wire is put into a </a:t>
            </a:r>
            <a:r>
              <a:rPr lang="en-US" sz="2200" dirty="0" err="1"/>
              <a:t>colourless</a:t>
            </a:r>
            <a:r>
              <a:rPr lang="en-US" sz="2200" dirty="0"/>
              <a:t> solution of </a:t>
            </a:r>
            <a:r>
              <a:rPr lang="en-US" sz="2200" dirty="0" smtClean="0"/>
              <a:t>silver nitrate</a:t>
            </a:r>
            <a:r>
              <a:rPr lang="en-US" sz="2200" dirty="0"/>
              <a:t>, crystals of silver form on the wire, and the </a:t>
            </a:r>
            <a:r>
              <a:rPr lang="en-US" sz="2200" dirty="0" smtClean="0"/>
              <a:t>solution goes </a:t>
            </a:r>
            <a:r>
              <a:rPr lang="en-US" sz="2200" dirty="0"/>
              <a:t>blue. Explain these changes.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200" dirty="0" smtClean="0"/>
              <a:t>For </a:t>
            </a:r>
            <a:r>
              <a:rPr lang="en-US" sz="2200" dirty="0"/>
              <a:t>the reaction described in </a:t>
            </a:r>
            <a:r>
              <a:rPr lang="en-US" sz="2200" dirty="0" smtClean="0"/>
              <a:t>5: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write the half equations, to show the electron </a:t>
            </a:r>
            <a:r>
              <a:rPr lang="en-US" sz="2200" dirty="0" smtClean="0"/>
              <a:t>transfer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give the ionic equation for the reaction.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213285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610964" y="987244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544522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6583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13.4 – The Reactivity Series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700" b="1" dirty="0" smtClean="0">
                <a:solidFill>
                  <a:srgbClr val="C00000"/>
                </a:solidFill>
              </a:rPr>
              <a:t>Pulling </a:t>
            </a:r>
            <a:r>
              <a:rPr lang="en-US" sz="1700" b="1" dirty="0">
                <a:solidFill>
                  <a:srgbClr val="C00000"/>
                </a:solidFill>
              </a:rPr>
              <a:t>it all together: the reactivity series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700" dirty="0"/>
              <a:t>We can use the results of the experiments in the last two units to put </a:t>
            </a:r>
            <a:r>
              <a:rPr lang="en-US" sz="1700" dirty="0" smtClean="0"/>
              <a:t>the metals </a:t>
            </a:r>
            <a:r>
              <a:rPr lang="en-US" sz="1700" dirty="0"/>
              <a:t>in final order, with the most reactive one first. The list is called </a:t>
            </a:r>
            <a:r>
              <a:rPr lang="en-US" sz="1700" dirty="0" smtClean="0"/>
              <a:t>the reactivity </a:t>
            </a:r>
            <a:r>
              <a:rPr lang="en-US" sz="1700" dirty="0"/>
              <a:t>series. Here it is</a:t>
            </a:r>
            <a:r>
              <a:rPr lang="en-US" sz="1700" dirty="0" smtClean="0"/>
              <a:t>.</a:t>
            </a:r>
            <a:br>
              <a:rPr lang="en-US" sz="1700" dirty="0" smtClean="0"/>
            </a:br>
            <a:r>
              <a:rPr lang="en-US" sz="400" dirty="0" smtClean="0"/>
              <a:t/>
            </a:r>
            <a:br>
              <a:rPr lang="en-US" sz="4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1700" dirty="0"/>
              <a:t>The non-metals carbon and hydrogen are included for 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reference. The </a:t>
            </a:r>
            <a:r>
              <a:rPr lang="en-US" sz="1700" dirty="0"/>
              <a:t>list is not complete, of course. You could test 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many </a:t>
            </a:r>
            <a:r>
              <a:rPr lang="en-US" sz="1700" dirty="0"/>
              <a:t>other metals, </a:t>
            </a:r>
            <a:r>
              <a:rPr lang="en-US" sz="1700" dirty="0" smtClean="0"/>
              <a:t>e.g. </a:t>
            </a:r>
            <a:r>
              <a:rPr lang="en-US" sz="1700" dirty="0"/>
              <a:t>tin, and nickel, and platinum, and add 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them </a:t>
            </a:r>
            <a:r>
              <a:rPr lang="en-US" sz="1700" dirty="0"/>
              <a:t>in the right place.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04330"/>
              </p:ext>
            </p:extLst>
          </p:nvPr>
        </p:nvGraphicFramePr>
        <p:xfrm>
          <a:off x="179511" y="2241768"/>
          <a:ext cx="641027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1950"/>
                <a:gridCol w="1620177"/>
                <a:gridCol w="2888143"/>
              </a:tblGrid>
              <a:tr h="288031">
                <a:tc gridSpan="3">
                  <a:txBody>
                    <a:bodyPr/>
                    <a:lstStyle/>
                    <a:p>
                      <a:r>
                        <a:rPr lang="en-GB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reactivity series</a:t>
                      </a:r>
                      <a:endParaRPr lang="en-GB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potassium, K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sodium, Na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calcium, Ca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magnesium, Mg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aluminium, Al</a:t>
                      </a:r>
                      <a:endParaRPr lang="en-GB"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most reactive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metals above the blue line: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can’t reduce their oxides</a:t>
                      </a:r>
                      <a:endParaRPr lang="en-GB" sz="15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kumimoji="0" lang="en-GB" sz="1500" b="1" i="1" u="none" strike="noStrike" kern="1200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zinc, Zn, iron, Fe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lead, </a:t>
                      </a:r>
                      <a:r>
                        <a:rPr kumimoji="0" lang="en-GB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Pb</a:t>
                      </a:r>
                      <a:endParaRPr lang="en-GB"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increasing</a:t>
                      </a:r>
                    </a:p>
                    <a:p>
                      <a:pPr algn="ctr"/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Reactivity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metals above the red line: they displace hydrogen from acids</a:t>
                      </a:r>
                      <a:endParaRPr lang="en-GB" sz="15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24394">
                <a:tc>
                  <a:txBody>
                    <a:bodyPr/>
                    <a:lstStyle/>
                    <a:p>
                      <a:r>
                        <a:rPr kumimoji="0" lang="de-DE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</a:t>
                      </a:r>
                    </a:p>
                    <a:p>
                      <a:r>
                        <a:rPr kumimoji="0" lang="de-DE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copper, Cu</a:t>
                      </a:r>
                    </a:p>
                    <a:p>
                      <a:r>
                        <a:rPr kumimoji="0" lang="de-DE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silver, Ag</a:t>
                      </a:r>
                    </a:p>
                    <a:p>
                      <a:r>
                        <a:rPr kumimoji="0" lang="de-DE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gold, Au</a:t>
                      </a:r>
                      <a:endParaRPr lang="en-GB"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en-GB" sz="15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GB" sz="15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least reactive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Up Arrow 3"/>
          <p:cNvSpPr/>
          <p:nvPr/>
        </p:nvSpPr>
        <p:spPr>
          <a:xfrm>
            <a:off x="2483768" y="2924944"/>
            <a:ext cx="576064" cy="2304256"/>
          </a:xfrm>
          <a:custGeom>
            <a:avLst/>
            <a:gdLst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2160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6480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368424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48072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432048 h 2520280"/>
              <a:gd name="connsiteX1" fmla="*/ 432048 w 864096"/>
              <a:gd name="connsiteY1" fmla="*/ 0 h 2520280"/>
              <a:gd name="connsiteX2" fmla="*/ 864096 w 864096"/>
              <a:gd name="connsiteY2" fmla="*/ 432048 h 2520280"/>
              <a:gd name="connsiteX3" fmla="*/ 614205 w 864096"/>
              <a:gd name="connsiteY3" fmla="*/ 432048 h 2520280"/>
              <a:gd name="connsiteX4" fmla="*/ 495672 w 864096"/>
              <a:gd name="connsiteY4" fmla="*/ 2520280 h 2520280"/>
              <a:gd name="connsiteX5" fmla="*/ 436157 w 864096"/>
              <a:gd name="connsiteY5" fmla="*/ 2520280 h 2520280"/>
              <a:gd name="connsiteX6" fmla="*/ 216024 w 864096"/>
              <a:gd name="connsiteY6" fmla="*/ 432048 h 2520280"/>
              <a:gd name="connsiteX7" fmla="*/ 0 w 864096"/>
              <a:gd name="connsiteY7" fmla="*/ 432048 h 2520280"/>
              <a:gd name="connsiteX0" fmla="*/ 0 w 864096"/>
              <a:gd name="connsiteY0" fmla="*/ 669115 h 2757347"/>
              <a:gd name="connsiteX1" fmla="*/ 415115 w 864096"/>
              <a:gd name="connsiteY1" fmla="*/ 0 h 2757347"/>
              <a:gd name="connsiteX2" fmla="*/ 864096 w 864096"/>
              <a:gd name="connsiteY2" fmla="*/ 669115 h 2757347"/>
              <a:gd name="connsiteX3" fmla="*/ 614205 w 864096"/>
              <a:gd name="connsiteY3" fmla="*/ 669115 h 2757347"/>
              <a:gd name="connsiteX4" fmla="*/ 495672 w 864096"/>
              <a:gd name="connsiteY4" fmla="*/ 2757347 h 2757347"/>
              <a:gd name="connsiteX5" fmla="*/ 436157 w 864096"/>
              <a:gd name="connsiteY5" fmla="*/ 2757347 h 2757347"/>
              <a:gd name="connsiteX6" fmla="*/ 216024 w 864096"/>
              <a:gd name="connsiteY6" fmla="*/ 669115 h 2757347"/>
              <a:gd name="connsiteX7" fmla="*/ 0 w 864096"/>
              <a:gd name="connsiteY7" fmla="*/ 669115 h 275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4096" h="2757347">
                <a:moveTo>
                  <a:pt x="0" y="669115"/>
                </a:moveTo>
                <a:lnTo>
                  <a:pt x="415115" y="0"/>
                </a:lnTo>
                <a:lnTo>
                  <a:pt x="864096" y="669115"/>
                </a:lnTo>
                <a:lnTo>
                  <a:pt x="614205" y="669115"/>
                </a:lnTo>
                <a:lnTo>
                  <a:pt x="495672" y="2757347"/>
                </a:lnTo>
                <a:lnTo>
                  <a:pt x="436157" y="2757347"/>
                </a:lnTo>
                <a:lnTo>
                  <a:pt x="216024" y="669115"/>
                </a:lnTo>
                <a:lnTo>
                  <a:pt x="0" y="669115"/>
                </a:lnTo>
                <a:close/>
              </a:path>
            </a:pathLst>
          </a:custGeom>
          <a:solidFill>
            <a:srgbClr val="A759FD">
              <a:alpha val="5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3" y="2241768"/>
            <a:ext cx="2230690" cy="28501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60233" y="5100174"/>
            <a:ext cx="22306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Copper is used for roofing, since it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 unreactive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But over time it does form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coat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blue-green copper(II) carbonate.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215051" y="155679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3211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13.4 – The Reactivity Series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7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b="1" dirty="0" smtClean="0">
                <a:solidFill>
                  <a:srgbClr val="C00000"/>
                </a:solidFill>
              </a:rPr>
              <a:t>Things </a:t>
            </a:r>
            <a:r>
              <a:rPr lang="en-US" sz="2200" b="1" dirty="0">
                <a:solidFill>
                  <a:srgbClr val="C00000"/>
                </a:solidFill>
              </a:rPr>
              <a:t>to remember about the reactivity series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/>
              <a:t>1 The reactivity series is really a list of the metals in order of their </a:t>
            </a:r>
            <a:r>
              <a:rPr lang="en-US" sz="2200" dirty="0" smtClean="0"/>
              <a:t>drive to </a:t>
            </a:r>
            <a:r>
              <a:rPr lang="en-US" sz="2200" dirty="0"/>
              <a:t>form positive ions, with stable outer shells. The more easily </a:t>
            </a:r>
            <a:r>
              <a:rPr lang="en-US" sz="2200" dirty="0" smtClean="0"/>
              <a:t>its atoms </a:t>
            </a:r>
            <a:r>
              <a:rPr lang="en-US" sz="2200" dirty="0"/>
              <a:t>can give up electrons, the more reactive the metal will be.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So </a:t>
            </a:r>
            <a:r>
              <a:rPr lang="en-US" sz="2200" dirty="0"/>
              <a:t>a metal will react with a compound of a less reactive metal </a:t>
            </a:r>
            <a:r>
              <a:rPr lang="en-US" sz="2200" dirty="0" smtClean="0"/>
              <a:t>(e.g. </a:t>
            </a:r>
            <a:r>
              <a:rPr lang="en-US" sz="2200" dirty="0"/>
              <a:t>an oxide, or a salt in solution) by pushing the less </a:t>
            </a:r>
            <a:r>
              <a:rPr lang="en-US" sz="2200" dirty="0" smtClean="0"/>
              <a:t>reactive metal </a:t>
            </a:r>
            <a:r>
              <a:rPr lang="en-US" sz="2200" dirty="0"/>
              <a:t>out of the compound and taking its place.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more reactive the metal, the more stable its compounds </a:t>
            </a:r>
            <a:r>
              <a:rPr lang="en-US" sz="2200" dirty="0" smtClean="0"/>
              <a:t>are. </a:t>
            </a:r>
            <a:br>
              <a:rPr lang="en-US" sz="2200" dirty="0" smtClean="0"/>
            </a:br>
            <a:r>
              <a:rPr lang="en-US" sz="2200" dirty="0" smtClean="0"/>
              <a:t>They </a:t>
            </a:r>
            <a:r>
              <a:rPr lang="en-US" sz="2200" dirty="0"/>
              <a:t>do not break down easily.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more reactive the metal, the more difficult it is to extract from </a:t>
            </a:r>
            <a:r>
              <a:rPr lang="en-US" sz="2200" dirty="0" smtClean="0"/>
              <a:t>its ores</a:t>
            </a:r>
            <a:r>
              <a:rPr lang="en-US" sz="2200" dirty="0"/>
              <a:t>, since these are stable compounds. For the most reactive </a:t>
            </a:r>
            <a:r>
              <a:rPr lang="en-US" sz="2200" dirty="0" smtClean="0"/>
              <a:t>metals you </a:t>
            </a:r>
            <a:r>
              <a:rPr lang="en-US" sz="2200" dirty="0"/>
              <a:t>need the toughest method of extraction: electrolysis.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less reactive the metal, the less it likes to form compounds. That </a:t>
            </a:r>
            <a:r>
              <a:rPr lang="en-US" sz="2200" dirty="0" smtClean="0"/>
              <a:t>is why </a:t>
            </a:r>
            <a:r>
              <a:rPr lang="en-US" sz="2200" dirty="0"/>
              <a:t>copper, silver and gold are found as elements in the Earth’s </a:t>
            </a:r>
            <a:r>
              <a:rPr lang="en-US" sz="2200" dirty="0" smtClean="0"/>
              <a:t>crust. The </a:t>
            </a:r>
            <a:r>
              <a:rPr lang="en-US" sz="2200" dirty="0"/>
              <a:t>other metals are always found as compounds.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8215051" y="213285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2977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13.4 – The Reactivity Series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190" y="4298320"/>
            <a:ext cx="4717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0713">
              <a:buClr>
                <a:srgbClr val="C00000"/>
              </a:buClr>
              <a:buFontTx/>
              <a:buChar char="▲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metal’s position in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reactivity series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will give you clues about its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uses. Only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unreactive metals are used in coins.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Image result for pile of coi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4303936"/>
            <a:ext cx="3960439" cy="225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14190" y="1124744"/>
            <a:ext cx="8678289" cy="3046988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 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had to wait for …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are easy to obtain from their ores, the less reactive metals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been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known and used for thousands of years. For example copper has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been in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 use for 6000 years, and iron for 3500 years.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more reactive metals, such as sodium and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potassium, had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wait until the invention of electrolysis, in 1800, for their discovery.</a:t>
            </a:r>
            <a:endParaRPr lang="en-GB" sz="240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20544" y="937726"/>
            <a:ext cx="585133" cy="572707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215051" y="256490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595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13.4 – The Reactivity Series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b="1" dirty="0" smtClean="0">
                <a:solidFill>
                  <a:srgbClr val="C00000"/>
                </a:solidFill>
              </a:rPr>
              <a:t>Comparing </a:t>
            </a:r>
            <a:r>
              <a:rPr lang="en-US" b="1" dirty="0">
                <a:solidFill>
                  <a:srgbClr val="C00000"/>
                </a:solidFill>
              </a:rPr>
              <a:t>the stability of some metal compounds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dirty="0"/>
              <a:t>Many compounds break down easily on heating. In other words, </a:t>
            </a:r>
            <a:r>
              <a:rPr lang="en-US" dirty="0" smtClean="0"/>
              <a:t>they undergo </a:t>
            </a:r>
            <a:r>
              <a:rPr lang="en-US" dirty="0"/>
              <a:t>thermal decomposition.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dirty="0"/>
              <a:t>But reactive metals have more stable compounds. Will they break </a:t>
            </a:r>
            <a:r>
              <a:rPr lang="en-US" dirty="0" smtClean="0"/>
              <a:t>down easily</a:t>
            </a:r>
            <a:r>
              <a:rPr lang="en-US" dirty="0"/>
              <a:t>? Let’s compare some compounds of sodium and copper</a:t>
            </a:r>
            <a:r>
              <a:rPr lang="en-US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dirty="0" smtClean="0"/>
              <a:t>So </a:t>
            </a:r>
            <a:r>
              <a:rPr lang="en-US" dirty="0"/>
              <a:t>the compounds of copper, the less reactive metal, break down </a:t>
            </a:r>
            <a:r>
              <a:rPr lang="en-US" dirty="0" smtClean="0"/>
              <a:t>easily. 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compounds of sodium do not.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388149"/>
              </p:ext>
            </p:extLst>
          </p:nvPr>
        </p:nvGraphicFramePr>
        <p:xfrm>
          <a:off x="179510" y="2636912"/>
          <a:ext cx="8640962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8"/>
                <a:gridCol w="3456384"/>
                <a:gridCol w="3960440"/>
              </a:tblGrid>
              <a:tr h="288031">
                <a:tc>
                  <a:txBody>
                    <a:bodyPr/>
                    <a:lstStyle/>
                    <a:p>
                      <a:r>
                        <a:rPr kumimoji="0" lang="en-GB" sz="15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Compound</a:t>
                      </a:r>
                      <a:endParaRPr kumimoji="0" lang="en-GB" sz="15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Effect of heat on the sodium compound</a:t>
                      </a:r>
                      <a:endParaRPr lang="en-GB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Effect of heat on the copper compound</a:t>
                      </a:r>
                      <a:endParaRPr lang="en-GB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Carbonate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There is no change in this white compound.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blue-green compound readily breaks down to black copper(II) oxide and carbon dioxide:</a:t>
                      </a:r>
                    </a:p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CuCO</a:t>
                      </a:r>
                      <a:r>
                        <a:rPr kumimoji="0" lang="en-US" sz="15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US" sz="15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CuO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CO</a:t>
                      </a:r>
                      <a:r>
                        <a:rPr kumimoji="0" lang="en-US" sz="15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5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206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Hydroxide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There is no change in this white compound.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pale blue compound readily breaks down to copper(II) oxide and water:</a:t>
                      </a:r>
                    </a:p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Cu(OH)</a:t>
                      </a:r>
                      <a:r>
                        <a:rPr kumimoji="0" lang="en-US" sz="15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US" sz="15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CuO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H</a:t>
                      </a:r>
                      <a:r>
                        <a:rPr kumimoji="0" lang="en-US" sz="15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5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24394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Nitrate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white compound partly decomposes to the nitrite and oxygen:</a:t>
                      </a:r>
                    </a:p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2NaNO</a:t>
                      </a:r>
                      <a:r>
                        <a:rPr kumimoji="0" lang="en-US" sz="15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 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 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2NaNO</a:t>
                      </a:r>
                      <a:r>
                        <a:rPr kumimoji="0" lang="en-US" sz="15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(s)  + O</a:t>
                      </a:r>
                      <a:r>
                        <a:rPr kumimoji="0" lang="en-US" sz="15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            sodium nitrite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bright blue compound readily breaks down to copper(II) oxide and the brown gas nitrogen dioxide: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2Cu(NO</a:t>
                      </a:r>
                      <a:r>
                        <a:rPr kumimoji="0" lang="en-US" sz="1500" b="0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US" sz="1500" b="0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 </a:t>
                      </a:r>
                      <a:r>
                        <a:rPr kumimoji="0" lang="en-US" sz="15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2CuO(</a:t>
                      </a:r>
                      <a:r>
                        <a:rPr kumimoji="0" lang="en-US" sz="1500" b="0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+ 4NO</a:t>
                      </a:r>
                      <a:r>
                        <a:rPr kumimoji="0" lang="en-US" sz="1500" b="0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US" sz="1500" b="0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O</a:t>
                      </a:r>
                      <a:r>
                        <a:rPr kumimoji="0" lang="en-US" sz="1500" b="0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1500" b="0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5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215051" y="35730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7099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13.4 – The Reactivity Series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2068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b="1" dirty="0" smtClean="0">
                <a:solidFill>
                  <a:srgbClr val="C00000"/>
                </a:solidFill>
              </a:rPr>
              <a:t>The </a:t>
            </a:r>
            <a:r>
              <a:rPr lang="en-US" sz="2200" b="1" dirty="0">
                <a:solidFill>
                  <a:srgbClr val="C00000"/>
                </a:solidFill>
              </a:rPr>
              <a:t>general rules for thermal decomposition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/>
              <a:t>These are the general rules:</a:t>
            </a:r>
          </a:p>
          <a:p>
            <a:pPr marL="620713" indent="-252413"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lower a metal is in the reactivity series, the more readily </a:t>
            </a:r>
            <a:r>
              <a:rPr lang="en-US" sz="2200" dirty="0" smtClean="0"/>
              <a:t>its compounds </a:t>
            </a:r>
            <a:r>
              <a:rPr lang="en-US" sz="2200" dirty="0"/>
              <a:t>decompose when heated.</a:t>
            </a:r>
          </a:p>
          <a:p>
            <a:pPr marL="620713" indent="-252413"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Carbonates</a:t>
            </a:r>
            <a:r>
              <a:rPr lang="en-US" sz="2200" dirty="0"/>
              <a:t>, except those of sodium and potassium, decompose to </a:t>
            </a:r>
            <a:r>
              <a:rPr lang="en-US" sz="2200" dirty="0" smtClean="0"/>
              <a:t>the oxide </a:t>
            </a:r>
            <a:r>
              <a:rPr lang="en-US" sz="2200" dirty="0"/>
              <a:t>and carbon dioxide.</a:t>
            </a:r>
          </a:p>
          <a:p>
            <a:pPr marL="620713" indent="-252413"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Hydroxides</a:t>
            </a:r>
            <a:r>
              <a:rPr lang="en-US" sz="2200" dirty="0"/>
              <a:t>, except those of sodium and potassium, decompose to </a:t>
            </a:r>
            <a:r>
              <a:rPr lang="en-US" sz="2200" dirty="0" smtClean="0"/>
              <a:t>the oxide </a:t>
            </a:r>
            <a:r>
              <a:rPr lang="en-US" sz="2200" dirty="0"/>
              <a:t>and water.</a:t>
            </a:r>
          </a:p>
          <a:p>
            <a:pPr marL="620713" indent="-252413"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00" dirty="0" smtClean="0"/>
              <a:t>Nitrates</a:t>
            </a:r>
            <a:r>
              <a:rPr lang="en-US" sz="2200" dirty="0"/>
              <a:t>, except those of sodium and potassium, decompose to </a:t>
            </a:r>
            <a:r>
              <a:rPr lang="en-US" sz="2200" dirty="0" smtClean="0"/>
              <a:t>the oxide</a:t>
            </a:r>
            <a:r>
              <a:rPr lang="en-US" sz="2200" dirty="0"/>
              <a:t>, nitrogen dioxide, and oxygen. The nitrates of sodium </a:t>
            </a:r>
            <a:r>
              <a:rPr lang="en-US" sz="2200" dirty="0" smtClean="0"/>
              <a:t>and potassium </a:t>
            </a:r>
            <a:r>
              <a:rPr lang="en-US" sz="2200" dirty="0"/>
              <a:t>form nitrites and oxygen.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155666"/>
            <a:ext cx="2544158" cy="21179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00192" y="3354113"/>
            <a:ext cx="25441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Limestone (calcium carbonate) </a:t>
            </a:r>
            <a:r>
              <a:rPr lang="en-US" dirty="0" smtClean="0"/>
              <a:t>being heated </a:t>
            </a:r>
            <a:r>
              <a:rPr lang="en-US" dirty="0"/>
              <a:t>in a lime kiln to give calcium </a:t>
            </a:r>
            <a:r>
              <a:rPr lang="en-US" dirty="0" smtClean="0"/>
              <a:t>oxide (called </a:t>
            </a:r>
            <a:r>
              <a:rPr lang="en-US" dirty="0"/>
              <a:t>lime, or quicklime). The lime </a:t>
            </a:r>
            <a:r>
              <a:rPr lang="en-US" dirty="0" smtClean="0"/>
              <a:t>might be </a:t>
            </a:r>
            <a:r>
              <a:rPr lang="en-US" dirty="0"/>
              <a:t>used to make </a:t>
            </a:r>
            <a:r>
              <a:rPr lang="en-US" dirty="0" err="1"/>
              <a:t>limewash</a:t>
            </a:r>
            <a:r>
              <a:rPr lang="en-US" dirty="0"/>
              <a:t> for buildings, </a:t>
            </a:r>
            <a:r>
              <a:rPr lang="en-US" dirty="0" smtClean="0"/>
              <a:t>or mixed </a:t>
            </a:r>
            <a:r>
              <a:rPr lang="en-US" dirty="0"/>
              <a:t>with sand to make lime mortar.</a:t>
            </a:r>
            <a:endParaRPr lang="en-GB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15051" y="35730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542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13.4 – The Reactivity Series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50" b="1" dirty="0" smtClean="0"/>
              <a:t>a </a:t>
            </a:r>
            <a:r>
              <a:rPr lang="en-US" sz="2550" dirty="0"/>
              <a:t>List the metals of the reactivity series, in </a:t>
            </a:r>
            <a:r>
              <a:rPr lang="en-US" sz="2550" dirty="0" smtClean="0"/>
              <a:t>order. </a:t>
            </a:r>
            <a:br>
              <a:rPr lang="en-US" sz="2550" dirty="0" smtClean="0"/>
            </a:br>
            <a:r>
              <a:rPr lang="en-US" sz="2550" b="1" dirty="0" smtClean="0"/>
              <a:t>b</a:t>
            </a:r>
            <a:r>
              <a:rPr lang="en-US" sz="2550" dirty="0" smtClean="0"/>
              <a:t> </a:t>
            </a:r>
            <a:r>
              <a:rPr lang="en-US" sz="2550" dirty="0"/>
              <a:t>Beside each, say where it occurs in the Periodic </a:t>
            </a:r>
            <a:r>
              <a:rPr lang="en-US" sz="2550" dirty="0" smtClean="0"/>
              <a:t>Table.</a:t>
            </a:r>
            <a:br>
              <a:rPr lang="en-US" sz="2550" dirty="0" smtClean="0"/>
            </a:br>
            <a:r>
              <a:rPr lang="en-US" sz="2550" b="1" dirty="0" smtClean="0"/>
              <a:t>c</a:t>
            </a:r>
            <a:r>
              <a:rPr lang="en-US" sz="2550" dirty="0" smtClean="0"/>
              <a:t> </a:t>
            </a:r>
            <a:r>
              <a:rPr lang="en-US" sz="2550" dirty="0"/>
              <a:t>To which group in the Periodic Table do the most </a:t>
            </a:r>
            <a:r>
              <a:rPr lang="en-US" sz="2550" dirty="0" smtClean="0"/>
              <a:t>reactive metals belong?</a:t>
            </a:r>
            <a:br>
              <a:rPr lang="en-US" sz="2550" dirty="0" smtClean="0"/>
            </a:br>
            <a:r>
              <a:rPr lang="en-US" sz="2550" b="1" dirty="0" smtClean="0"/>
              <a:t>d</a:t>
            </a:r>
            <a:r>
              <a:rPr lang="en-US" sz="2550" dirty="0" smtClean="0"/>
              <a:t> </a:t>
            </a:r>
            <a:r>
              <a:rPr lang="en-US" sz="2550" dirty="0"/>
              <a:t>Where in the table are the least reactive ones found?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50" dirty="0" smtClean="0"/>
              <a:t>Why </a:t>
            </a:r>
            <a:r>
              <a:rPr lang="en-US" sz="2550" dirty="0"/>
              <a:t>is magnesium never found as the element, in nature?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50" dirty="0" smtClean="0"/>
              <a:t>Gold </a:t>
            </a:r>
            <a:r>
              <a:rPr lang="en-US" sz="2550" dirty="0"/>
              <a:t>has been known and used for thousands of </a:t>
            </a:r>
            <a:r>
              <a:rPr lang="en-US" sz="2550" dirty="0" smtClean="0"/>
              <a:t>years longer </a:t>
            </a:r>
            <a:r>
              <a:rPr lang="en-US" sz="2550" dirty="0"/>
              <a:t>than aluminium. Explain why.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50" dirty="0" smtClean="0"/>
              <a:t>Which </a:t>
            </a:r>
            <a:r>
              <a:rPr lang="en-US" sz="2550" dirty="0"/>
              <a:t>will break down more easily on heating, </a:t>
            </a:r>
            <a:r>
              <a:rPr lang="en-US" sz="2550" dirty="0" smtClean="0"/>
              <a:t>magnesium nitrate </a:t>
            </a:r>
            <a:r>
              <a:rPr lang="en-US" sz="2550" dirty="0"/>
              <a:t>or silver nitrate? Why?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50" dirty="0" smtClean="0"/>
              <a:t>Write </a:t>
            </a:r>
            <a:r>
              <a:rPr lang="en-US" sz="2550" dirty="0"/>
              <a:t>a balanced equation for the thermal decomposition </a:t>
            </a:r>
            <a:r>
              <a:rPr lang="en-US" sz="2550" dirty="0" smtClean="0"/>
              <a:t>of lead(II</a:t>
            </a:r>
            <a:r>
              <a:rPr lang="en-US" sz="2550" dirty="0"/>
              <a:t>) nitrate.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213285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610964" y="987244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15051" y="35730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697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13.5 </a:t>
            </a:r>
            <a:r>
              <a:rPr lang="en-GB" sz="3200" dirty="0"/>
              <a:t>– </a:t>
            </a:r>
            <a:r>
              <a:rPr lang="en-GB" sz="3200" dirty="0" smtClean="0"/>
              <a:t>Making Use of the Reactivity </a:t>
            </a:r>
            <a:r>
              <a:rPr lang="en-GB" sz="3200" dirty="0"/>
              <a:t>Series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760641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60" b="1" dirty="0" smtClean="0">
                <a:solidFill>
                  <a:srgbClr val="C00000"/>
                </a:solidFill>
              </a:rPr>
              <a:t>Those </a:t>
            </a:r>
            <a:r>
              <a:rPr lang="en-US" sz="2260" b="1" dirty="0">
                <a:solidFill>
                  <a:srgbClr val="C00000"/>
                </a:solidFill>
              </a:rPr>
              <a:t>differences in reactivity are useful!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60" dirty="0"/>
              <a:t>We make clever use of the differences in reactivity of </a:t>
            </a:r>
            <a:r>
              <a:rPr lang="en-US" sz="2260" dirty="0" smtClean="0"/>
              <a:t>metals. Here </a:t>
            </a:r>
            <a:r>
              <a:rPr lang="en-US" sz="2260" dirty="0"/>
              <a:t>are four examples.</a:t>
            </a:r>
          </a:p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60" b="1" dirty="0">
                <a:solidFill>
                  <a:srgbClr val="C00000"/>
                </a:solidFill>
              </a:rPr>
              <a:t>1 The thermite process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60" dirty="0"/>
              <a:t>This is used to repair rail and tram lines. Powdered aluminium and </a:t>
            </a:r>
            <a:r>
              <a:rPr lang="en-US" sz="2260" dirty="0" smtClean="0"/>
              <a:t>iron(III) oxide </a:t>
            </a:r>
            <a:r>
              <a:rPr lang="en-US" sz="2260" dirty="0"/>
              <a:t>are put in a container over the damaged rail. When the mixture is </a:t>
            </a:r>
            <a:r>
              <a:rPr lang="en-US" sz="2260" dirty="0" smtClean="0"/>
              <a:t>lit, the </a:t>
            </a:r>
            <a:r>
              <a:rPr lang="en-US" sz="2260" dirty="0"/>
              <a:t>aluminium reduces the iron(III) oxide to molten iron, in a very </a:t>
            </a:r>
            <a:r>
              <a:rPr lang="en-US" sz="2260" dirty="0" smtClean="0"/>
              <a:t>vigorous reaction</a:t>
            </a:r>
            <a:r>
              <a:rPr lang="en-US" sz="2260" dirty="0"/>
              <a:t>. The iron runs into the cracks and gaps in the rail, and </a:t>
            </a:r>
            <a:r>
              <a:rPr lang="en-US" sz="2260" dirty="0" smtClean="0"/>
              <a:t>hardens:</a:t>
            </a:r>
            <a:br>
              <a:rPr lang="en-US" sz="2260" dirty="0" smtClean="0"/>
            </a:br>
            <a:r>
              <a:rPr lang="en-US" sz="2260" b="1" dirty="0" smtClean="0">
                <a:solidFill>
                  <a:srgbClr val="F53939"/>
                </a:solidFill>
              </a:rPr>
              <a:t>Fe</a:t>
            </a:r>
            <a:r>
              <a:rPr lang="en-US" sz="2260" b="1" baseline="-25000" dirty="0" smtClean="0">
                <a:solidFill>
                  <a:srgbClr val="F53939"/>
                </a:solidFill>
              </a:rPr>
              <a:t>2</a:t>
            </a:r>
            <a:r>
              <a:rPr lang="en-US" sz="2260" b="1" dirty="0" smtClean="0">
                <a:solidFill>
                  <a:srgbClr val="F53939"/>
                </a:solidFill>
              </a:rPr>
              <a:t>O</a:t>
            </a:r>
            <a:r>
              <a:rPr lang="en-US" sz="2260" b="1" baseline="-25000" dirty="0" smtClean="0">
                <a:solidFill>
                  <a:srgbClr val="F53939"/>
                </a:solidFill>
              </a:rPr>
              <a:t>3</a:t>
            </a:r>
            <a:r>
              <a:rPr lang="en-US" sz="2260" b="1" dirty="0" smtClean="0">
                <a:solidFill>
                  <a:srgbClr val="F53939"/>
                </a:solidFill>
              </a:rPr>
              <a:t>(s</a:t>
            </a:r>
            <a:r>
              <a:rPr lang="en-US" sz="2260" b="1" dirty="0">
                <a:solidFill>
                  <a:srgbClr val="F53939"/>
                </a:solidFill>
              </a:rPr>
              <a:t>) +</a:t>
            </a:r>
            <a:r>
              <a:rPr lang="en-US" sz="2260" b="1" dirty="0" smtClean="0">
                <a:solidFill>
                  <a:srgbClr val="F53939"/>
                </a:solidFill>
              </a:rPr>
              <a:t> </a:t>
            </a:r>
            <a:r>
              <a:rPr lang="en-US" sz="2260" b="1" dirty="0">
                <a:solidFill>
                  <a:srgbClr val="F53939"/>
                </a:solidFill>
              </a:rPr>
              <a:t>2Al (s) </a:t>
            </a:r>
            <a:r>
              <a:rPr lang="en-US" sz="226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 </a:t>
            </a:r>
            <a:r>
              <a:rPr lang="en-US" sz="2260" b="1" dirty="0" smtClean="0">
                <a:solidFill>
                  <a:srgbClr val="F53939"/>
                </a:solidFill>
              </a:rPr>
              <a:t>2Fe </a:t>
            </a:r>
            <a:r>
              <a:rPr lang="en-US" sz="2260" b="1" dirty="0">
                <a:solidFill>
                  <a:srgbClr val="F53939"/>
                </a:solidFill>
              </a:rPr>
              <a:t>(</a:t>
            </a:r>
            <a:r>
              <a:rPr lang="en-US" sz="2260" b="1" i="1" dirty="0">
                <a:solidFill>
                  <a:srgbClr val="F53939"/>
                </a:solidFill>
              </a:rPr>
              <a:t>l</a:t>
            </a:r>
            <a:r>
              <a:rPr lang="en-US" sz="2260" b="1" dirty="0">
                <a:solidFill>
                  <a:srgbClr val="F53939"/>
                </a:solidFill>
              </a:rPr>
              <a:t>) </a:t>
            </a:r>
            <a:r>
              <a:rPr lang="en-US" sz="2260" b="1" dirty="0" smtClean="0">
                <a:solidFill>
                  <a:srgbClr val="F53939"/>
                </a:solidFill>
              </a:rPr>
              <a:t>+ </a:t>
            </a:r>
            <a:r>
              <a:rPr lang="en-US" sz="2260" b="1" dirty="0">
                <a:solidFill>
                  <a:srgbClr val="F53939"/>
                </a:solidFill>
              </a:rPr>
              <a:t>Al</a:t>
            </a:r>
            <a:r>
              <a:rPr lang="en-US" sz="2260" b="1" baseline="-25000" dirty="0">
                <a:solidFill>
                  <a:srgbClr val="F53939"/>
                </a:solidFill>
              </a:rPr>
              <a:t>2</a:t>
            </a:r>
            <a:r>
              <a:rPr lang="en-US" sz="2260" b="1" dirty="0">
                <a:solidFill>
                  <a:srgbClr val="F53939"/>
                </a:solidFill>
              </a:rPr>
              <a:t>O</a:t>
            </a:r>
            <a:r>
              <a:rPr lang="en-US" sz="2260" b="1" baseline="-25000" dirty="0">
                <a:solidFill>
                  <a:srgbClr val="F53939"/>
                </a:solidFill>
              </a:rPr>
              <a:t>3</a:t>
            </a:r>
            <a:r>
              <a:rPr lang="en-US" sz="2260" b="1" dirty="0">
                <a:solidFill>
                  <a:srgbClr val="F53939"/>
                </a:solidFill>
              </a:rPr>
              <a:t> (</a:t>
            </a:r>
            <a:r>
              <a:rPr lang="en-US" sz="2260" b="1" i="1" dirty="0">
                <a:solidFill>
                  <a:srgbClr val="F53939"/>
                </a:solidFill>
              </a:rPr>
              <a:t>s</a:t>
            </a:r>
            <a:r>
              <a:rPr lang="en-US" sz="2260" b="1" dirty="0">
                <a:solidFill>
                  <a:srgbClr val="F53939"/>
                </a:solidFill>
              </a:rPr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40152" y="3284984"/>
            <a:ext cx="29041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The thermite process being used </a:t>
            </a:r>
            <a:r>
              <a:rPr lang="en-US" dirty="0" smtClean="0"/>
              <a:t>to join </a:t>
            </a:r>
            <a:r>
              <a:rPr lang="en-US" dirty="0"/>
              <a:t>new tram lines.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152" y="1124744"/>
            <a:ext cx="2902641" cy="2150376"/>
          </a:xfrm>
          <a:prstGeom prst="rect">
            <a:avLst/>
          </a:prstGeom>
        </p:spPr>
      </p:pic>
      <p:sp>
        <p:nvSpPr>
          <p:cNvPr id="5" name="TextBox 4">
            <a:hlinkClick r:id="rId6" action="ppaction://hlinkfile"/>
          </p:cNvPr>
          <p:cNvSpPr txBox="1"/>
          <p:nvPr/>
        </p:nvSpPr>
        <p:spPr>
          <a:xfrm>
            <a:off x="6275348" y="6249224"/>
            <a:ext cx="2232248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Thermite Process</a:t>
            </a:r>
            <a:endParaRPr lang="en-GB" dirty="0"/>
          </a:p>
        </p:txBody>
      </p:sp>
      <p:pic>
        <p:nvPicPr>
          <p:cNvPr id="6" name="13.5 - Thermit Weld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0153" y="4221088"/>
            <a:ext cx="2902640" cy="1904276"/>
          </a:xfrm>
          <a:prstGeom prst="rect">
            <a:avLst/>
          </a:prstGeom>
        </p:spPr>
      </p:pic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8215051" y="353410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4351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13.5 </a:t>
            </a:r>
            <a:r>
              <a:rPr lang="en-GB" sz="3200" dirty="0"/>
              <a:t>– </a:t>
            </a:r>
            <a:r>
              <a:rPr lang="en-GB" sz="3200" dirty="0" smtClean="0"/>
              <a:t>Making Use of the Reactivity </a:t>
            </a:r>
            <a:r>
              <a:rPr lang="en-GB" sz="3200" dirty="0"/>
              <a:t>Series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33670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000" b="1" dirty="0" smtClean="0">
                <a:solidFill>
                  <a:srgbClr val="C00000"/>
                </a:solidFill>
              </a:rPr>
              <a:t>2 </a:t>
            </a:r>
            <a:r>
              <a:rPr lang="en-US" sz="2000" b="1" dirty="0">
                <a:solidFill>
                  <a:srgbClr val="C00000"/>
                </a:solidFill>
              </a:rPr>
              <a:t>Making simple cells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000" dirty="0"/>
              <a:t>The diagram on the right shows a simple cell – two metal strips </a:t>
            </a:r>
            <a:r>
              <a:rPr lang="en-US" sz="2000" dirty="0" smtClean="0"/>
              <a:t>standing in </a:t>
            </a:r>
            <a:r>
              <a:rPr lang="en-US" sz="2000" dirty="0"/>
              <a:t>an electrolyte. (You may have met one on page 120.) The bulb is lit, </a:t>
            </a:r>
            <a:r>
              <a:rPr lang="en-US" sz="2000" dirty="0" smtClean="0"/>
              <a:t>so a </a:t>
            </a:r>
            <a:r>
              <a:rPr lang="en-US" sz="2000" dirty="0"/>
              <a:t>current must be flowing. Hydrogen is forming at the copper strip.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000" dirty="0"/>
              <a:t>The magnesium strip is dissolving. Why is all this happening?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000" dirty="0" smtClean="0"/>
              <a:t>Magnesium </a:t>
            </a:r>
            <a:r>
              <a:rPr lang="en-US" sz="2000" dirty="0"/>
              <a:t>is more reactive than copper: it has a stronger drive </a:t>
            </a:r>
            <a:r>
              <a:rPr lang="en-US" sz="2000" dirty="0" smtClean="0"/>
              <a:t>to form </a:t>
            </a:r>
            <a:r>
              <a:rPr lang="en-US" sz="2000" dirty="0"/>
              <a:t>ions. So when it is connected to the copper strip, it gives </a:t>
            </a:r>
            <a:r>
              <a:rPr lang="en-US" sz="2000" dirty="0" smtClean="0"/>
              <a:t>up electrons </a:t>
            </a:r>
            <a:r>
              <a:rPr lang="en-US" sz="2000" dirty="0"/>
              <a:t>and goes into solution as </a:t>
            </a:r>
            <a:r>
              <a:rPr lang="en-US" sz="2000" dirty="0" smtClean="0"/>
              <a:t>ions:</a:t>
            </a:r>
            <a:br>
              <a:rPr lang="en-US" sz="2000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Mg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>
                <a:solidFill>
                  <a:srgbClr val="FF0000"/>
                </a:solidFill>
              </a:rPr>
              <a:t>s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000" b="1" dirty="0" smtClean="0">
                <a:solidFill>
                  <a:srgbClr val="FF0000"/>
                </a:solidFill>
              </a:rPr>
              <a:t>Mg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2+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+ 2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e-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(oxidation)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000" dirty="0"/>
              <a:t>2 Electrons flow along the wire to the copper strip, as a </a:t>
            </a:r>
            <a:r>
              <a:rPr lang="en-US" sz="2000" dirty="0" smtClean="0"/>
              <a:t>current. The </a:t>
            </a:r>
            <a:r>
              <a:rPr lang="en-US" sz="2000" dirty="0"/>
              <a:t>bulb lights up as the current flows through it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1196751"/>
            <a:ext cx="2304256" cy="244827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516216" y="3735030"/>
            <a:ext cx="2341584" cy="2862322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poles in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are sometimes called electrodes.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Don't confuse them with the rods in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electrolysis!</a:t>
            </a:r>
            <a:endParaRPr lang="en-GB" sz="200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625902" y="3709920"/>
            <a:ext cx="460838" cy="451052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8215051" y="44702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3095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13.5 </a:t>
            </a:r>
            <a:r>
              <a:rPr lang="en-GB" sz="3200" dirty="0"/>
              <a:t>– </a:t>
            </a:r>
            <a:r>
              <a:rPr lang="en-GB" sz="3200" dirty="0" smtClean="0"/>
              <a:t>Making Use of the Reactivity </a:t>
            </a:r>
            <a:r>
              <a:rPr lang="en-GB" sz="3200" dirty="0"/>
              <a:t>Series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33670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b="1" dirty="0" smtClean="0">
                <a:solidFill>
                  <a:srgbClr val="C00000"/>
                </a:solidFill>
              </a:rPr>
              <a:t>2 </a:t>
            </a:r>
            <a:r>
              <a:rPr lang="en-US" sz="2400" b="1" dirty="0">
                <a:solidFill>
                  <a:srgbClr val="C00000"/>
                </a:solidFill>
              </a:rPr>
              <a:t>Making simple cells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solution contains </a:t>
            </a:r>
            <a:r>
              <a:rPr lang="en-US" sz="2400" dirty="0" smtClean="0"/>
              <a:t>Na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smtClean="0"/>
              <a:t>Cl</a:t>
            </a:r>
            <a:r>
              <a:rPr lang="en-US" sz="2400" baseline="30000" dirty="0"/>
              <a:t> </a:t>
            </a:r>
            <a:r>
              <a:rPr lang="en-US" sz="2400" baseline="30000" dirty="0" smtClean="0"/>
              <a:t>-</a:t>
            </a:r>
            <a:r>
              <a:rPr lang="en-US" sz="2400" dirty="0" smtClean="0"/>
              <a:t> </a:t>
            </a:r>
            <a:r>
              <a:rPr lang="en-US" sz="2400" dirty="0"/>
              <a:t>ions from sodium chloride, </a:t>
            </a:r>
            <a:r>
              <a:rPr lang="en-US" sz="2400" dirty="0" smtClean="0"/>
              <a:t>and some H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smtClean="0"/>
              <a:t>OH</a:t>
            </a:r>
            <a:r>
              <a:rPr lang="en-US" sz="2400" baseline="30000" dirty="0" smtClean="0"/>
              <a:t>-</a:t>
            </a:r>
            <a:r>
              <a:rPr lang="en-US" sz="2400" dirty="0" smtClean="0"/>
              <a:t> </a:t>
            </a:r>
            <a:r>
              <a:rPr lang="en-US" sz="2400" dirty="0"/>
              <a:t>ions from water. Hydrogen is less reactive </a:t>
            </a:r>
            <a:r>
              <a:rPr lang="en-US" sz="2400" dirty="0" smtClean="0"/>
              <a:t>than sodium</a:t>
            </a:r>
            <a:r>
              <a:rPr lang="en-US" sz="2400" dirty="0"/>
              <a:t>, so the </a:t>
            </a:r>
            <a:r>
              <a:rPr lang="en-US" sz="2400" dirty="0" smtClean="0"/>
              <a:t>H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</a:t>
            </a:r>
            <a:r>
              <a:rPr lang="en-US" sz="2400" dirty="0"/>
              <a:t>ions accept electrons from the copper </a:t>
            </a:r>
            <a:r>
              <a:rPr lang="en-US" sz="2400" dirty="0" smtClean="0"/>
              <a:t>strip:</a:t>
            </a:r>
            <a:br>
              <a:rPr lang="en-US" sz="2400" dirty="0" smtClean="0"/>
            </a:br>
            <a:r>
              <a:rPr lang="en-US" sz="2400" b="1" dirty="0" smtClean="0">
                <a:solidFill>
                  <a:srgbClr val="FF0000"/>
                </a:solidFill>
              </a:rPr>
              <a:t>2H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(</a:t>
            </a:r>
            <a:r>
              <a:rPr lang="en-US" sz="2400" b="1" i="1" dirty="0" err="1">
                <a:solidFill>
                  <a:srgbClr val="FF0000"/>
                </a:solidFill>
              </a:rPr>
              <a:t>aq</a:t>
            </a:r>
            <a:r>
              <a:rPr lang="en-US" sz="2400" b="1" dirty="0">
                <a:solidFill>
                  <a:srgbClr val="FF0000"/>
                </a:solidFill>
              </a:rPr>
              <a:t>) </a:t>
            </a:r>
            <a:r>
              <a:rPr lang="en-US" sz="2400" b="1" dirty="0" smtClean="0">
                <a:solidFill>
                  <a:srgbClr val="FF0000"/>
                </a:solidFill>
              </a:rPr>
              <a:t>+ 2e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4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(</a:t>
            </a:r>
            <a:r>
              <a:rPr lang="en-US" sz="2400" b="1" i="1" dirty="0">
                <a:solidFill>
                  <a:srgbClr val="FF0000"/>
                </a:solidFill>
              </a:rPr>
              <a:t>g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  <a:r>
              <a:rPr lang="en-US" sz="2400" dirty="0"/>
              <a:t> (</a:t>
            </a:r>
            <a:r>
              <a:rPr lang="en-US" sz="2400" dirty="0" smtClean="0"/>
              <a:t>reduction)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dirty="0" smtClean="0"/>
              <a:t>So </a:t>
            </a:r>
            <a:r>
              <a:rPr lang="en-US" sz="2400" dirty="0"/>
              <a:t>the difference in reactivity has caused a redox reaction, that </a:t>
            </a:r>
            <a:r>
              <a:rPr lang="en-US" sz="2400" dirty="0" smtClean="0"/>
              <a:t>gives out </a:t>
            </a:r>
            <a:r>
              <a:rPr lang="en-US" sz="2400" dirty="0"/>
              <a:t>energy in the form of </a:t>
            </a:r>
            <a:r>
              <a:rPr lang="en-US" sz="2400" dirty="0" smtClean="0"/>
              <a:t>electricity.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dirty="0" smtClean="0"/>
              <a:t>A </a:t>
            </a:r>
            <a:r>
              <a:rPr lang="en-US" sz="2400" dirty="0"/>
              <a:t>simple cell consists of two different metals in an </a:t>
            </a:r>
            <a:r>
              <a:rPr lang="en-US" sz="2400" dirty="0" smtClean="0"/>
              <a:t>electrolyte. Electrons </a:t>
            </a:r>
            <a:r>
              <a:rPr lang="en-US" sz="2400" dirty="0"/>
              <a:t>flow from the more reactive metal, so it is called </a:t>
            </a:r>
            <a:r>
              <a:rPr lang="en-US" sz="2400" dirty="0" smtClean="0"/>
              <a:t>the negative </a:t>
            </a:r>
            <a:r>
              <a:rPr lang="en-US" sz="2400" dirty="0"/>
              <a:t>pole. The other metal is the positive pole.</a:t>
            </a:r>
            <a:endParaRPr lang="en-US" sz="2400" b="1" dirty="0">
              <a:solidFill>
                <a:srgbClr val="F53939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1196751"/>
            <a:ext cx="2304256" cy="244827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516216" y="3735030"/>
            <a:ext cx="2341584" cy="2862322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poles in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are sometimes called electrodes.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Don't confuse them with the rods in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electrolysis!</a:t>
            </a:r>
            <a:endParaRPr lang="en-GB" sz="200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625902" y="3709920"/>
            <a:ext cx="460838" cy="451052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15051" y="45422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5324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13.5 </a:t>
            </a:r>
            <a:r>
              <a:rPr lang="en-GB" sz="3200" dirty="0"/>
              <a:t>– </a:t>
            </a:r>
            <a:r>
              <a:rPr lang="en-GB" sz="3200" dirty="0" smtClean="0"/>
              <a:t>Making Use of the Reactivity </a:t>
            </a:r>
            <a:r>
              <a:rPr lang="en-GB" sz="3200" dirty="0"/>
              <a:t>Series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300" b="1" dirty="0" smtClean="0">
                <a:solidFill>
                  <a:srgbClr val="C00000"/>
                </a:solidFill>
              </a:rPr>
              <a:t>Using </a:t>
            </a:r>
            <a:r>
              <a:rPr lang="en-US" sz="2300" b="1" dirty="0">
                <a:solidFill>
                  <a:srgbClr val="C00000"/>
                </a:solidFill>
              </a:rPr>
              <a:t>other metals in simple cells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300" dirty="0"/>
              <a:t>You can use other metals in place of copper </a:t>
            </a:r>
            <a:r>
              <a:rPr lang="en-US" sz="2300" dirty="0" smtClean="0"/>
              <a:t>and magnesium</a:t>
            </a:r>
            <a:r>
              <a:rPr lang="en-US" sz="2300" dirty="0"/>
              <a:t>, in a simple cell.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300" dirty="0"/>
              <a:t>A voltmeter measures the ‘push’ or voltage </a:t>
            </a:r>
            <a:r>
              <a:rPr lang="en-US" sz="2300" dirty="0" smtClean="0"/>
              <a:t>that makes </a:t>
            </a:r>
            <a:r>
              <a:rPr lang="en-US" sz="2300" dirty="0"/>
              <a:t>electrons flow. This chart shows the </a:t>
            </a:r>
            <a:r>
              <a:rPr lang="en-US" sz="2300" dirty="0" smtClean="0"/>
              <a:t>voltage for </a:t>
            </a:r>
            <a:r>
              <a:rPr lang="en-US" sz="2300" dirty="0"/>
              <a:t>different pairs of metals. For example </a:t>
            </a:r>
            <a:r>
              <a:rPr lang="en-US" sz="2300" dirty="0" smtClean="0"/>
              <a:t>2.7V for copper </a:t>
            </a:r>
            <a:r>
              <a:rPr lang="en-US" sz="2300" dirty="0"/>
              <a:t>/ magnesium, and </a:t>
            </a:r>
            <a:r>
              <a:rPr lang="en-US" sz="2300" dirty="0" smtClean="0"/>
              <a:t>0.47V </a:t>
            </a:r>
            <a:r>
              <a:rPr lang="en-US" sz="2300" dirty="0"/>
              <a:t>for copper / lead.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300" dirty="0"/>
              <a:t>The further apart the metals are in </a:t>
            </a:r>
            <a:r>
              <a:rPr lang="en-US" sz="2300" dirty="0" smtClean="0"/>
              <a:t>reactivity, the </a:t>
            </a:r>
            <a:r>
              <a:rPr lang="en-US" sz="2300" dirty="0"/>
              <a:t>higher the voltage will be.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300" dirty="0"/>
              <a:t>Notice how the voltages </a:t>
            </a: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>in </a:t>
            </a:r>
            <a:r>
              <a:rPr lang="en-US" sz="2300" dirty="0"/>
              <a:t>the chart add </a:t>
            </a:r>
            <a:r>
              <a:rPr lang="en-US" sz="2300" dirty="0" smtClean="0"/>
              <a:t>up: </a:t>
            </a:r>
            <a:br>
              <a:rPr lang="en-US" sz="2300" dirty="0" smtClean="0"/>
            </a:br>
            <a:r>
              <a:rPr lang="en-US" sz="2300" dirty="0" smtClean="0"/>
              <a:t>0.47V </a:t>
            </a:r>
            <a:r>
              <a:rPr lang="en-US" sz="2300" dirty="0"/>
              <a:t>for copper / lead, </a:t>
            </a: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>0.31 </a:t>
            </a:r>
            <a:r>
              <a:rPr lang="en-US" sz="2300" dirty="0"/>
              <a:t>for lead / iron, </a:t>
            </a:r>
            <a:r>
              <a:rPr lang="en-US" sz="2300" dirty="0" smtClean="0"/>
              <a:t>and </a:t>
            </a:r>
            <a:br>
              <a:rPr lang="en-US" sz="2300" dirty="0" smtClean="0"/>
            </a:br>
            <a:r>
              <a:rPr lang="en-US" sz="2300" dirty="0" smtClean="0"/>
              <a:t>0.78V </a:t>
            </a:r>
            <a:r>
              <a:rPr lang="en-US" sz="2300" dirty="0"/>
              <a:t>(0.47 </a:t>
            </a:r>
            <a:r>
              <a:rPr lang="en-US" sz="2300" dirty="0" smtClean="0"/>
              <a:t>+ </a:t>
            </a:r>
            <a:r>
              <a:rPr lang="en-US" sz="2300" dirty="0"/>
              <a:t>0.31) for </a:t>
            </a: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>copper </a:t>
            </a:r>
            <a:r>
              <a:rPr lang="en-US" sz="2300" dirty="0"/>
              <a:t>/ iron.</a:t>
            </a:r>
            <a:endParaRPr lang="en-US" sz="2300" b="1" dirty="0">
              <a:solidFill>
                <a:srgbClr val="F53939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4971" y="4077072"/>
            <a:ext cx="5005152" cy="2544096"/>
          </a:xfrm>
          <a:prstGeom prst="rect">
            <a:avLst/>
          </a:prstGeom>
        </p:spPr>
      </p:pic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8215051" y="17728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5981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13.5 </a:t>
            </a:r>
            <a:r>
              <a:rPr lang="en-GB" sz="3200" dirty="0"/>
              <a:t>– </a:t>
            </a:r>
            <a:r>
              <a:rPr lang="en-GB" sz="3200" dirty="0" smtClean="0"/>
              <a:t>Making Use of the Reactivity </a:t>
            </a:r>
            <a:r>
              <a:rPr lang="en-GB" sz="3200" dirty="0"/>
              <a:t>Series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100" b="1" dirty="0" smtClean="0">
                <a:solidFill>
                  <a:srgbClr val="C00000"/>
                </a:solidFill>
              </a:rPr>
              <a:t>3 </a:t>
            </a:r>
            <a:r>
              <a:rPr lang="en-US" sz="2100" b="1" dirty="0">
                <a:solidFill>
                  <a:srgbClr val="C00000"/>
                </a:solidFill>
              </a:rPr>
              <a:t>The sacrificial protection of iron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100" dirty="0"/>
              <a:t>Iron is used in big structures such as oil rigs and ships. But it has one </a:t>
            </a:r>
            <a:r>
              <a:rPr lang="en-US" sz="2100" dirty="0" smtClean="0"/>
              <a:t>big drawback</a:t>
            </a:r>
            <a:r>
              <a:rPr lang="en-US" sz="2100" dirty="0"/>
              <a:t>: it reacts with oxygen and water, forming iron(III) oxide or rust.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100" dirty="0"/>
              <a:t>To prevent this, the iron can be teamed up with a more reactive metal </a:t>
            </a:r>
            <a:r>
              <a:rPr lang="en-US" sz="2100" dirty="0" smtClean="0"/>
              <a:t>like zinc </a:t>
            </a:r>
            <a:r>
              <a:rPr lang="en-US" sz="2100" dirty="0"/>
              <a:t>or magnesium. For example a block of zinc may be welded to the </a:t>
            </a:r>
            <a:r>
              <a:rPr lang="en-US" sz="2100" dirty="0" smtClean="0"/>
              <a:t>side of </a:t>
            </a:r>
            <a:r>
              <a:rPr lang="en-US" sz="2100" dirty="0"/>
              <a:t>a ship. Zinc is more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reactive </a:t>
            </a:r>
            <a:r>
              <a:rPr lang="en-US" sz="2100" dirty="0"/>
              <a:t>than iron – so the zinc </a:t>
            </a:r>
            <a:r>
              <a:rPr lang="en-US" sz="2100" dirty="0" smtClean="0"/>
              <a:t>dissolves:</a:t>
            </a:r>
            <a:br>
              <a:rPr lang="en-US" sz="2100" dirty="0" smtClean="0"/>
            </a:br>
            <a:r>
              <a:rPr lang="en-US" sz="2100" b="1" dirty="0" smtClean="0">
                <a:solidFill>
                  <a:srgbClr val="FF0000"/>
                </a:solidFill>
              </a:rPr>
              <a:t>2Zn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>
                <a:solidFill>
                  <a:srgbClr val="FF0000"/>
                </a:solidFill>
              </a:rPr>
              <a:t>s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100" b="1" dirty="0" smtClean="0">
                <a:solidFill>
                  <a:srgbClr val="FF0000"/>
                </a:solidFill>
              </a:rPr>
              <a:t>2Zn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2+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+ 4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e-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(oxidation)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100" dirty="0"/>
              <a:t>The electrons flow to the iron, which passes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them </a:t>
            </a:r>
            <a:r>
              <a:rPr lang="en-US" sz="2100" dirty="0"/>
              <a:t>on, in this </a:t>
            </a:r>
            <a:r>
              <a:rPr lang="en-US" sz="2100" dirty="0" smtClean="0"/>
              <a:t>reaction:</a:t>
            </a:r>
            <a:br>
              <a:rPr lang="en-US" sz="2100" dirty="0" smtClean="0"/>
            </a:br>
            <a:r>
              <a:rPr lang="en-US" sz="2100" b="1" dirty="0" smtClean="0">
                <a:solidFill>
                  <a:srgbClr val="FF0000"/>
                </a:solidFill>
              </a:rPr>
              <a:t>O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>
                <a:solidFill>
                  <a:srgbClr val="FF0000"/>
                </a:solidFill>
              </a:rPr>
              <a:t>g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</a:t>
            </a:r>
            <a:r>
              <a:rPr lang="en-US" sz="2100" b="1" dirty="0">
                <a:solidFill>
                  <a:srgbClr val="FF0000"/>
                </a:solidFill>
              </a:rPr>
              <a:t>2H</a:t>
            </a:r>
            <a:r>
              <a:rPr lang="en-US" sz="2100" b="1" baseline="30000" dirty="0">
                <a:solidFill>
                  <a:srgbClr val="FF0000"/>
                </a:solidFill>
              </a:rPr>
              <a:t>2</a:t>
            </a:r>
            <a:r>
              <a:rPr lang="en-US" sz="2100" b="1" dirty="0">
                <a:solidFill>
                  <a:srgbClr val="FF0000"/>
                </a:solidFill>
              </a:rPr>
              <a:t>O </a:t>
            </a:r>
            <a:r>
              <a:rPr lang="en-US" sz="2100" b="1" i="1" dirty="0" smtClean="0">
                <a:solidFill>
                  <a:srgbClr val="FF0000"/>
                </a:solidFill>
              </a:rPr>
              <a:t>(I)</a:t>
            </a:r>
            <a:r>
              <a:rPr lang="en-US" sz="2100" b="1" dirty="0" smtClean="0">
                <a:solidFill>
                  <a:srgbClr val="FF0000"/>
                </a:solidFill>
              </a:rPr>
              <a:t> + 4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e-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100" b="1" dirty="0" smtClean="0">
                <a:solidFill>
                  <a:srgbClr val="FF0000"/>
                </a:solidFill>
              </a:rPr>
              <a:t>4OH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(reduction)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100" dirty="0"/>
              <a:t>The overall equation for the reaction </a:t>
            </a:r>
            <a:r>
              <a:rPr lang="en-US" sz="2100" dirty="0" smtClean="0"/>
              <a:t>is:</a:t>
            </a:r>
            <a:br>
              <a:rPr lang="en-US" sz="2100" dirty="0" smtClean="0"/>
            </a:br>
            <a:r>
              <a:rPr lang="en-US" sz="2100" b="1" dirty="0" smtClean="0">
                <a:solidFill>
                  <a:srgbClr val="FF0000"/>
                </a:solidFill>
              </a:rPr>
              <a:t>2Zn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>
                <a:solidFill>
                  <a:srgbClr val="FF0000"/>
                </a:solidFill>
              </a:rPr>
              <a:t>s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</a:t>
            </a:r>
            <a:r>
              <a:rPr lang="en-US" sz="2100" b="1" dirty="0">
                <a:solidFill>
                  <a:srgbClr val="FF0000"/>
                </a:solidFill>
              </a:rPr>
              <a:t>O</a:t>
            </a:r>
            <a:r>
              <a:rPr lang="en-US" sz="2100" b="1" baseline="-25000" dirty="0">
                <a:solidFill>
                  <a:srgbClr val="FF0000"/>
                </a:solidFill>
              </a:rPr>
              <a:t>2</a:t>
            </a:r>
            <a:r>
              <a:rPr lang="en-US" sz="2100" b="1" dirty="0">
                <a:solidFill>
                  <a:srgbClr val="FF0000"/>
                </a:solidFill>
              </a:rPr>
              <a:t> (</a:t>
            </a:r>
            <a:r>
              <a:rPr lang="en-US" sz="2100" b="1" i="1" dirty="0">
                <a:solidFill>
                  <a:srgbClr val="FF0000"/>
                </a:solidFill>
              </a:rPr>
              <a:t>g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</a:t>
            </a:r>
            <a:r>
              <a:rPr lang="en-US" sz="2100" b="1" dirty="0">
                <a:solidFill>
                  <a:srgbClr val="FF0000"/>
                </a:solidFill>
              </a:rPr>
              <a:t>2H</a:t>
            </a:r>
            <a:r>
              <a:rPr lang="en-US" sz="2100" b="1" baseline="-25000" dirty="0">
                <a:solidFill>
                  <a:srgbClr val="FF0000"/>
                </a:solidFill>
              </a:rPr>
              <a:t>2</a:t>
            </a:r>
            <a:r>
              <a:rPr lang="en-US" sz="2100" b="1" dirty="0">
                <a:solidFill>
                  <a:srgbClr val="FF0000"/>
                </a:solidFill>
              </a:rPr>
              <a:t>O (</a:t>
            </a:r>
            <a:r>
              <a:rPr lang="en-US" sz="2100" b="1" i="1" dirty="0">
                <a:solidFill>
                  <a:srgbClr val="FF0000"/>
                </a:solidFill>
              </a:rPr>
              <a:t>l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100" b="1" dirty="0" smtClean="0">
                <a:solidFill>
                  <a:srgbClr val="FF0000"/>
                </a:solidFill>
              </a:rPr>
              <a:t>2Zn(OH)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100" dirty="0"/>
              <a:t>So the zinc is </a:t>
            </a:r>
            <a:r>
              <a:rPr lang="en-US" sz="2100" dirty="0" err="1"/>
              <a:t>oxidised</a:t>
            </a:r>
            <a:r>
              <a:rPr lang="en-US" sz="2100" dirty="0"/>
              <a:t> instead of the iron. This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is </a:t>
            </a:r>
            <a:r>
              <a:rPr lang="en-US" sz="2100" dirty="0"/>
              <a:t>called </a:t>
            </a:r>
            <a:r>
              <a:rPr lang="en-US" sz="2100" dirty="0" smtClean="0"/>
              <a:t>sacrificial protection</a:t>
            </a:r>
            <a:r>
              <a:rPr lang="en-US" sz="2100" dirty="0"/>
              <a:t>. The zinc block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must </a:t>
            </a:r>
            <a:r>
              <a:rPr lang="en-US" sz="2100" dirty="0"/>
              <a:t>be replaced before it all dissolves away.</a:t>
            </a:r>
            <a:endParaRPr lang="en-US" sz="2100" b="1" dirty="0">
              <a:solidFill>
                <a:srgbClr val="F53939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72" b="5702"/>
          <a:stretch/>
        </p:blipFill>
        <p:spPr>
          <a:xfrm>
            <a:off x="6469051" y="3155484"/>
            <a:ext cx="2398585" cy="201622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69050" y="5171708"/>
            <a:ext cx="23620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Here blocks of magnesium have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been welded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a ship's hull, to prevent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steel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(an alloy of iron) from corroding.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15051" y="8698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0370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13.5 </a:t>
            </a:r>
            <a:r>
              <a:rPr lang="en-GB" sz="3200" dirty="0"/>
              <a:t>– </a:t>
            </a:r>
            <a:r>
              <a:rPr lang="en-GB" sz="3200" dirty="0" smtClean="0"/>
              <a:t>Making Use of the Reactivity </a:t>
            </a:r>
            <a:r>
              <a:rPr lang="en-GB" sz="3200" dirty="0"/>
              <a:t>Series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9541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b="1" dirty="0" smtClean="0">
                <a:solidFill>
                  <a:srgbClr val="C00000"/>
                </a:solidFill>
              </a:rPr>
              <a:t>4  </a:t>
            </a:r>
            <a:r>
              <a:rPr lang="en-US" sz="2400" b="1" dirty="0" err="1" smtClean="0">
                <a:solidFill>
                  <a:srgbClr val="C00000"/>
                </a:solidFill>
              </a:rPr>
              <a:t>Galvanising</a:t>
            </a:r>
            <a:endParaRPr lang="en-US" sz="2400" b="1" dirty="0">
              <a:solidFill>
                <a:srgbClr val="C00000"/>
              </a:solidFill>
            </a:endParaRP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dirty="0"/>
              <a:t>This is another way of using zinc to protect iron. It is used for the </a:t>
            </a:r>
            <a:r>
              <a:rPr lang="en-US" sz="2400" dirty="0" smtClean="0"/>
              <a:t>steel in </a:t>
            </a:r>
            <a:r>
              <a:rPr lang="en-US" sz="2400" dirty="0"/>
              <a:t>car bodies, and the corrugated iron for roofing.</a:t>
            </a:r>
          </a:p>
          <a:p>
            <a:pPr marL="811213" indent="-285750"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dirty="0" smtClean="0"/>
              <a:t>In </a:t>
            </a:r>
            <a:r>
              <a:rPr lang="en-US" sz="2400" b="1" dirty="0" err="1">
                <a:solidFill>
                  <a:srgbClr val="FF0000"/>
                </a:solidFill>
              </a:rPr>
              <a:t>galvanising</a:t>
            </a:r>
            <a:r>
              <a:rPr lang="en-US" sz="2400" dirty="0"/>
              <a:t>, the iron or steel is coated with zinc. For car </a:t>
            </a:r>
            <a:r>
              <a:rPr lang="en-US" sz="2400" dirty="0" smtClean="0"/>
              <a:t>bodies, this </a:t>
            </a:r>
            <a:r>
              <a:rPr lang="en-US" sz="2400" dirty="0"/>
              <a:t>is carried out by a form of electrolysis. For roofing, the iron </a:t>
            </a:r>
            <a:r>
              <a:rPr lang="en-US" sz="2400" dirty="0" smtClean="0"/>
              <a:t>is dipped </a:t>
            </a:r>
            <a:r>
              <a:rPr lang="en-US" sz="2400" dirty="0"/>
              <a:t>in a bath of molten zinc.</a:t>
            </a:r>
          </a:p>
          <a:p>
            <a:pPr marL="811213" indent="-285750"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zinc coating keeps air and moisture away. But if the coating </a:t>
            </a:r>
            <a:r>
              <a:rPr lang="en-US" sz="2400" dirty="0" smtClean="0"/>
              <a:t>gets damaged</a:t>
            </a:r>
            <a:r>
              <a:rPr lang="en-US" sz="2400" dirty="0"/>
              <a:t>, the zinc will still protect the iron, by </a:t>
            </a:r>
            <a:r>
              <a:rPr lang="en-US" sz="2400" dirty="0">
                <a:solidFill>
                  <a:srgbClr val="FF0000"/>
                </a:solidFill>
              </a:rPr>
              <a:t>sacrificial protection</a:t>
            </a:r>
            <a:r>
              <a:rPr lang="en-US" sz="24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95055" y="3717032"/>
            <a:ext cx="2697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aluminium ladder is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protected from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corrosion by its oxide layer.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75" r="6704" b="7623"/>
          <a:stretch/>
        </p:blipFill>
        <p:spPr>
          <a:xfrm>
            <a:off x="6133700" y="1155701"/>
            <a:ext cx="2758779" cy="2561455"/>
          </a:xfrm>
          <a:prstGeom prst="rect">
            <a:avLst/>
          </a:prstGeom>
        </p:spPr>
      </p:pic>
      <p:pic>
        <p:nvPicPr>
          <p:cNvPr id="8" name="13.5 - Galvani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8184" y="4741654"/>
            <a:ext cx="2664295" cy="1423650"/>
          </a:xfrm>
          <a:prstGeom prst="rect">
            <a:avLst/>
          </a:prstGeom>
        </p:spPr>
      </p:pic>
      <p:sp>
        <p:nvSpPr>
          <p:cNvPr id="10" name="TextBox 9">
            <a:hlinkClick r:id="rId7" action="ppaction://hlinkfile"/>
          </p:cNvPr>
          <p:cNvSpPr txBox="1"/>
          <p:nvPr/>
        </p:nvSpPr>
        <p:spPr>
          <a:xfrm>
            <a:off x="6474103" y="6278487"/>
            <a:ext cx="2377574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Rust and Galvanising</a:t>
            </a:r>
            <a:endParaRPr lang="en-GB" dirty="0"/>
          </a:p>
        </p:txBody>
      </p:sp>
      <p:sp>
        <p:nvSpPr>
          <p:cNvPr id="11" name="TextBox 10">
            <a:hlinkClick r:id="rId8" action="ppaction://hlinksldjump"/>
          </p:cNvPr>
          <p:cNvSpPr txBox="1"/>
          <p:nvPr/>
        </p:nvSpPr>
        <p:spPr>
          <a:xfrm>
            <a:off x="8215051" y="418217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909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954904"/>
              </p:ext>
            </p:extLst>
          </p:nvPr>
        </p:nvGraphicFramePr>
        <p:xfrm>
          <a:off x="323528" y="1623784"/>
          <a:ext cx="8424934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2567"/>
                <a:gridCol w="219921"/>
                <a:gridCol w="4032446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2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2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 smtClean="0"/>
              <a:t>13.5 </a:t>
            </a:r>
            <a:r>
              <a:rPr lang="en-GB" sz="3200" dirty="0"/>
              <a:t>– </a:t>
            </a:r>
            <a:r>
              <a:rPr lang="en-GB" sz="3200" dirty="0" smtClean="0"/>
              <a:t>Making Use of the Reactivity </a:t>
            </a:r>
            <a:r>
              <a:rPr lang="en-GB" sz="3200" dirty="0"/>
              <a:t>Series</a:t>
            </a:r>
            <a:endParaRPr lang="en-GB" sz="3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2068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20" b="1" dirty="0" smtClean="0">
                <a:solidFill>
                  <a:srgbClr val="C00000"/>
                </a:solidFill>
              </a:rPr>
              <a:t>A </a:t>
            </a:r>
            <a:r>
              <a:rPr lang="en-US" sz="2220" b="1" dirty="0">
                <a:solidFill>
                  <a:srgbClr val="C00000"/>
                </a:solidFill>
              </a:rPr>
              <a:t>note about the reactivity of aluminium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20" dirty="0"/>
              <a:t>Aluminium is more reactive than iron. But we can </a:t>
            </a:r>
            <a:r>
              <a:rPr lang="en-US" sz="2220" dirty="0" smtClean="0"/>
              <a:t>use it </a:t>
            </a:r>
            <a:r>
              <a:rPr lang="en-US" sz="2220" dirty="0"/>
              <a:t>for things like TV aerials, and satellite dishes, </a:t>
            </a:r>
            <a:r>
              <a:rPr lang="en-US" sz="2220" dirty="0" smtClean="0"/>
              <a:t>and ladders</a:t>
            </a:r>
            <a:r>
              <a:rPr lang="en-US" sz="2220" dirty="0"/>
              <a:t>, without protecting it. Why?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20" dirty="0"/>
              <a:t>Because aluminium protects itself! It reacts </a:t>
            </a:r>
            <a:r>
              <a:rPr lang="en-US" sz="2220" dirty="0" smtClean="0"/>
              <a:t>rapidly with </a:t>
            </a:r>
            <a:r>
              <a:rPr lang="en-US" sz="2220" dirty="0"/>
              <a:t>oxygen, forming a thin coat of aluminium oxide </a:t>
            </a:r>
            <a:r>
              <a:rPr lang="en-US" sz="2220" dirty="0" smtClean="0"/>
              <a:t>– so </a:t>
            </a:r>
            <a:r>
              <a:rPr lang="en-US" sz="2220" dirty="0"/>
              <a:t>thin you cannot see it.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20" dirty="0"/>
              <a:t>This sticks tight to the metal, acting as a barrier </a:t>
            </a:r>
            <a:r>
              <a:rPr lang="en-US" sz="2220" dirty="0" smtClean="0"/>
              <a:t>to further </a:t>
            </a:r>
            <a:r>
              <a:rPr lang="en-US" sz="2220" dirty="0"/>
              <a:t>corrosion. So the aluminium behaves as if </a:t>
            </a:r>
            <a:r>
              <a:rPr lang="en-US" sz="2220" dirty="0" smtClean="0"/>
              <a:t>it were </a:t>
            </a:r>
            <a:r>
              <a:rPr lang="en-US" sz="2220" dirty="0"/>
              <a:t>unreactive</a:t>
            </a:r>
            <a:r>
              <a:rPr lang="en-US" sz="2220" dirty="0" smtClean="0"/>
              <a:t>. 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1338263" algn="l"/>
                <a:tab pos="1709738" algn="l"/>
                <a:tab pos="2776538" algn="l"/>
                <a:tab pos="3403600" algn="l"/>
                <a:tab pos="5029200" algn="l"/>
                <a:tab pos="5113338" algn="l"/>
                <a:tab pos="5468938" algn="l"/>
              </a:tabLst>
            </a:pPr>
            <a:r>
              <a:rPr lang="en-US" sz="2220" dirty="0" smtClean="0"/>
              <a:t>(</a:t>
            </a:r>
            <a:r>
              <a:rPr lang="en-US" sz="2220" dirty="0"/>
              <a:t>You saw on page 190 that it reacts very </a:t>
            </a:r>
            <a:r>
              <a:rPr lang="en-US" sz="2220" dirty="0" smtClean="0"/>
              <a:t>vigorously with </a:t>
            </a:r>
            <a:r>
              <a:rPr lang="en-US" sz="2220" dirty="0"/>
              <a:t>iron(III) oxide in the thermite process. But </a:t>
            </a:r>
            <a:r>
              <a:rPr lang="en-US" sz="2220" dirty="0" smtClean="0"/>
              <a:t>for this</a:t>
            </a:r>
            <a:r>
              <a:rPr lang="en-US" sz="2220" dirty="0"/>
              <a:t>, powdered aluminium is used, and a very </a:t>
            </a:r>
            <a:r>
              <a:rPr lang="en-US" sz="2220" dirty="0" smtClean="0"/>
              <a:t>hot flame </a:t>
            </a:r>
            <a:r>
              <a:rPr lang="en-US" sz="2220" dirty="0"/>
              <a:t>to start the reaction off.)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00192" y="3212976"/>
            <a:ext cx="25309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aluminium ladder 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protected from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corrosion by its oxide layer.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75" r="6704" b="21041"/>
          <a:stretch/>
        </p:blipFill>
        <p:spPr>
          <a:xfrm>
            <a:off x="6300192" y="1155701"/>
            <a:ext cx="2592288" cy="2057275"/>
          </a:xfrm>
          <a:prstGeom prst="rect">
            <a:avLst/>
          </a:prstGeom>
        </p:spPr>
      </p:pic>
      <p:pic>
        <p:nvPicPr>
          <p:cNvPr id="2" name="13.5 - Galvani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00192" y="4453622"/>
            <a:ext cx="2530933" cy="1423650"/>
          </a:xfrm>
          <a:prstGeom prst="rect">
            <a:avLst/>
          </a:prstGeom>
        </p:spPr>
      </p:pic>
      <p:sp>
        <p:nvSpPr>
          <p:cNvPr id="5" name="TextBox 4">
            <a:hlinkClick r:id="rId7" action="ppaction://hlinkfile"/>
          </p:cNvPr>
          <p:cNvSpPr txBox="1"/>
          <p:nvPr/>
        </p:nvSpPr>
        <p:spPr>
          <a:xfrm>
            <a:off x="6349725" y="6049066"/>
            <a:ext cx="2377574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Rust and Galvanising</a:t>
            </a:r>
            <a:endParaRPr lang="en-GB" dirty="0"/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8215051" y="310205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8459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200" dirty="0"/>
              <a:t>13.5 – Making Use of the Reactivity Series</a:t>
            </a:r>
            <a:endParaRPr lang="en-GB" sz="3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76187"/>
            <a:ext cx="8699936" cy="5349157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60" dirty="0" smtClean="0"/>
              <a:t>A </a:t>
            </a:r>
            <a:r>
              <a:rPr lang="en-US" sz="2460" dirty="0"/>
              <a:t>copper rod and an iron rod stand in an </a:t>
            </a:r>
            <a:r>
              <a:rPr lang="en-US" sz="2460" dirty="0" smtClean="0"/>
              <a:t>electrolyte. If </a:t>
            </a:r>
            <a:r>
              <a:rPr lang="en-US" sz="2460" dirty="0"/>
              <a:t>you connect a bulb between them, it will light </a:t>
            </a:r>
            <a:r>
              <a:rPr lang="en-US" sz="2460" dirty="0" smtClean="0"/>
              <a:t>dimly.</a:t>
            </a:r>
            <a:br>
              <a:rPr lang="en-US" sz="2460" dirty="0" smtClean="0"/>
            </a:br>
            <a:r>
              <a:rPr lang="en-US" sz="2460" b="1" dirty="0" smtClean="0"/>
              <a:t>a</a:t>
            </a:r>
            <a:r>
              <a:rPr lang="en-US" sz="2460" dirty="0" smtClean="0"/>
              <a:t> </a:t>
            </a:r>
            <a:r>
              <a:rPr lang="en-US" sz="2460" dirty="0"/>
              <a:t>Why does the current </a:t>
            </a:r>
            <a:r>
              <a:rPr lang="en-US" sz="2460" dirty="0" smtClean="0"/>
              <a:t>flow?</a:t>
            </a:r>
            <a:br>
              <a:rPr lang="en-US" sz="2460" dirty="0" smtClean="0"/>
            </a:br>
            <a:r>
              <a:rPr lang="en-US" sz="2460" b="1" dirty="0" smtClean="0"/>
              <a:t>b</a:t>
            </a:r>
            <a:r>
              <a:rPr lang="en-US" sz="2460" dirty="0" smtClean="0"/>
              <a:t> </a:t>
            </a:r>
            <a:r>
              <a:rPr lang="en-US" sz="2460" dirty="0"/>
              <a:t>Which acts as the positive electrode: copper or </a:t>
            </a:r>
            <a:r>
              <a:rPr lang="en-US" sz="2460" dirty="0" smtClean="0"/>
              <a:t>iron?</a:t>
            </a:r>
            <a:br>
              <a:rPr lang="en-US" sz="2460" dirty="0" smtClean="0"/>
            </a:br>
            <a:r>
              <a:rPr lang="en-US" sz="2460" b="1" dirty="0" smtClean="0"/>
              <a:t>c</a:t>
            </a:r>
            <a:r>
              <a:rPr lang="en-US" sz="2460" dirty="0" smtClean="0"/>
              <a:t> </a:t>
            </a:r>
            <a:r>
              <a:rPr lang="en-US" sz="2460" dirty="0"/>
              <a:t>Suggest two metals you could use to get a brighter light.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60" dirty="0" smtClean="0"/>
              <a:t>From </a:t>
            </a:r>
            <a:r>
              <a:rPr lang="en-US" sz="2460" dirty="0"/>
              <a:t>the chart on page 190, see if you can work </a:t>
            </a:r>
            <a:r>
              <a:rPr lang="en-US" sz="2460" dirty="0" smtClean="0"/>
              <a:t>out the </a:t>
            </a:r>
            <a:r>
              <a:rPr lang="en-US" sz="2460" dirty="0"/>
              <a:t>voltage for a cell that uses magnesium and zinc.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60" b="1" dirty="0" smtClean="0"/>
              <a:t>a</a:t>
            </a:r>
            <a:r>
              <a:rPr lang="en-US" sz="2460" dirty="0" smtClean="0"/>
              <a:t> </a:t>
            </a:r>
            <a:r>
              <a:rPr lang="en-US" sz="2460" dirty="0"/>
              <a:t>Steel for cars is </a:t>
            </a:r>
            <a:r>
              <a:rPr lang="en-US" sz="2460" dirty="0" err="1"/>
              <a:t>galvanised</a:t>
            </a:r>
            <a:r>
              <a:rPr lang="en-US" sz="2460" dirty="0"/>
              <a:t>. What does that </a:t>
            </a:r>
            <a:r>
              <a:rPr lang="en-US" sz="2460" dirty="0" smtClean="0"/>
              <a:t>mean?</a:t>
            </a:r>
            <a:br>
              <a:rPr lang="en-US" sz="2460" dirty="0" smtClean="0"/>
            </a:br>
            <a:r>
              <a:rPr lang="en-US" sz="2460" b="1" dirty="0" smtClean="0"/>
              <a:t>b</a:t>
            </a:r>
            <a:r>
              <a:rPr lang="en-US" sz="2460" dirty="0" smtClean="0"/>
              <a:t> </a:t>
            </a:r>
            <a:r>
              <a:rPr lang="en-US" sz="2460" dirty="0"/>
              <a:t>Explain how this protects the steel.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60" dirty="0" smtClean="0"/>
              <a:t>Aluminium </a:t>
            </a:r>
            <a:r>
              <a:rPr lang="en-US" sz="2460" dirty="0"/>
              <a:t>is more reactive than iron. But unlike iron, </a:t>
            </a:r>
            <a:r>
              <a:rPr lang="en-US" sz="2460" dirty="0" smtClean="0"/>
              <a:t>we do </a:t>
            </a:r>
            <a:r>
              <a:rPr lang="en-US" sz="2460" dirty="0"/>
              <a:t>not need to protect it from corrosion. Why not?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460" b="1" dirty="0" smtClean="0"/>
              <a:t>a</a:t>
            </a:r>
            <a:r>
              <a:rPr lang="en-US" sz="2460" dirty="0" smtClean="0"/>
              <a:t> </a:t>
            </a:r>
            <a:r>
              <a:rPr lang="en-US" sz="2460" dirty="0"/>
              <a:t>Write a word equation for the thermite </a:t>
            </a:r>
            <a:r>
              <a:rPr lang="en-US" sz="2460" dirty="0" smtClean="0"/>
              <a:t>reaction.</a:t>
            </a:r>
            <a:br>
              <a:rPr lang="en-US" sz="2460" dirty="0" smtClean="0"/>
            </a:br>
            <a:r>
              <a:rPr lang="en-US" sz="2460" b="1" dirty="0" smtClean="0"/>
              <a:t>b</a:t>
            </a:r>
            <a:r>
              <a:rPr lang="en-US" sz="2460" dirty="0" smtClean="0"/>
              <a:t> </a:t>
            </a:r>
            <a:r>
              <a:rPr lang="en-US" sz="2460" dirty="0"/>
              <a:t>See if you can give two reasons why the aluminium </a:t>
            </a:r>
            <a:r>
              <a:rPr lang="en-US" sz="2460" dirty="0" smtClean="0"/>
              <a:t>is powdered</a:t>
            </a:r>
            <a:r>
              <a:rPr lang="en-US" sz="2460" dirty="0"/>
              <a:t>, for this reaction.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1700808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610964" y="987244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39661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3866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44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2100" b="1" dirty="0" smtClean="0"/>
              <a:t>Core curriculum - </a:t>
            </a:r>
            <a:r>
              <a:rPr lang="en-US" sz="2100" dirty="0" smtClean="0"/>
              <a:t>Make </a:t>
            </a:r>
            <a:r>
              <a:rPr lang="en-US" sz="210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explain </a:t>
            </a:r>
            <a:r>
              <a:rPr lang="en-US" sz="2100" dirty="0"/>
              <a:t>these terms used about </a:t>
            </a:r>
            <a:r>
              <a:rPr lang="en-US" sz="2100" dirty="0" smtClean="0"/>
              <a:t>metals: malleable </a:t>
            </a:r>
            <a:r>
              <a:rPr lang="en-US" sz="2100" dirty="0"/>
              <a:t>ductile </a:t>
            </a:r>
            <a:r>
              <a:rPr lang="en-US" sz="2100" dirty="0" smtClean="0"/>
              <a:t>sonorous high </a:t>
            </a:r>
            <a:r>
              <a:rPr lang="en-US" sz="2100" dirty="0"/>
              <a:t>density conductors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give </a:t>
            </a:r>
            <a:r>
              <a:rPr lang="en-US" sz="2100" dirty="0"/>
              <a:t>at least five physical properties of metals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give </a:t>
            </a:r>
            <a:r>
              <a:rPr lang="en-US" sz="2100" dirty="0"/>
              <a:t>four chemical properties of metals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explain </a:t>
            </a:r>
            <a:r>
              <a:rPr lang="en-US" sz="2100" dirty="0"/>
              <a:t>what a reactive element 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explain </a:t>
            </a:r>
            <a:r>
              <a:rPr lang="en-US" sz="2100" dirty="0"/>
              <a:t>what the reactivity series is, and list </a:t>
            </a:r>
            <a:r>
              <a:rPr lang="en-US" sz="2100" dirty="0" smtClean="0"/>
              <a:t>the metals </a:t>
            </a:r>
            <a:r>
              <a:rPr lang="en-US" sz="2100" dirty="0"/>
              <a:t>in it, in the correct order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describe </a:t>
            </a:r>
            <a:r>
              <a:rPr lang="en-US" sz="2100" dirty="0"/>
              <a:t>how the metals in the series react with</a:t>
            </a:r>
          </a:p>
          <a:p>
            <a:pPr>
              <a:buClr>
                <a:srgbClr val="0070C0"/>
              </a:buClr>
            </a:pPr>
            <a:r>
              <a:rPr lang="en-US" sz="2100" dirty="0" smtClean="0"/>
              <a:t>	– </a:t>
            </a:r>
            <a:r>
              <a:rPr lang="en-US" sz="2100" dirty="0"/>
              <a:t>water</a:t>
            </a:r>
          </a:p>
          <a:p>
            <a:pPr marL="361950" lvl="1">
              <a:buClr>
                <a:srgbClr val="0070C0"/>
              </a:buClr>
            </a:pPr>
            <a:r>
              <a:rPr lang="en-US" sz="2100" dirty="0" smtClean="0"/>
              <a:t>	– </a:t>
            </a:r>
            <a:r>
              <a:rPr lang="en-US" sz="2100" dirty="0"/>
              <a:t>dilute </a:t>
            </a:r>
            <a:r>
              <a:rPr lang="en-US" sz="2100" dirty="0" smtClean="0"/>
              <a:t>acids</a:t>
            </a:r>
            <a:br>
              <a:rPr lang="en-US" sz="2100" dirty="0" smtClean="0"/>
            </a:br>
            <a:r>
              <a:rPr lang="en-US" sz="2100" dirty="0" smtClean="0"/>
              <a:t>and </a:t>
            </a:r>
            <a:r>
              <a:rPr lang="en-US" sz="2100" dirty="0"/>
              <a:t>give word equations where reactions occur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explain </a:t>
            </a:r>
            <a:r>
              <a:rPr lang="en-US" sz="2100" dirty="0"/>
              <a:t>what displacement of hydrogen means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explain </a:t>
            </a:r>
            <a:r>
              <a:rPr lang="en-US" sz="2100" dirty="0"/>
              <a:t>why hydrogen and carbon are often </a:t>
            </a:r>
            <a:r>
              <a:rPr lang="en-US" sz="2100" dirty="0" smtClean="0"/>
              <a:t>shown in </a:t>
            </a:r>
            <a:r>
              <a:rPr lang="en-US" sz="2100" dirty="0"/>
              <a:t>the reactivity series, and say where they fit in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predict </a:t>
            </a:r>
            <a:r>
              <a:rPr lang="en-US" sz="2100" dirty="0"/>
              <a:t>the products, when carbon is heated </a:t>
            </a:r>
            <a:r>
              <a:rPr lang="en-US" sz="2100" dirty="0" smtClean="0"/>
              <a:t>with the </a:t>
            </a:r>
            <a:r>
              <a:rPr lang="en-US" sz="2100" dirty="0"/>
              <a:t>oxide of a metal below it in the series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 – Revision Checklist - Core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9191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  <a:tabLst>
                <a:tab pos="620713" algn="l"/>
              </a:tabLst>
            </a:pPr>
            <a:r>
              <a:rPr lang="en-GB" sz="1880" b="1" dirty="0" smtClean="0"/>
              <a:t>Extended curriculum - </a:t>
            </a:r>
            <a:r>
              <a:rPr lang="en-US" sz="1880" dirty="0" smtClean="0"/>
              <a:t>Make </a:t>
            </a:r>
            <a:r>
              <a:rPr lang="en-US" sz="188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880" dirty="0"/>
              <a:t>state what the products will be, when: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a metal is heated with the oxide of a less </a:t>
            </a:r>
            <a:r>
              <a:rPr lang="en-US" sz="1880" dirty="0" smtClean="0"/>
              <a:t>reactive metal</a:t>
            </a:r>
            <a:endParaRPr lang="en-US" sz="1880" dirty="0"/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a metal is placed in the solution of a </a:t>
            </a:r>
            <a:r>
              <a:rPr lang="en-US" sz="1880" dirty="0" smtClean="0"/>
              <a:t>compound of </a:t>
            </a:r>
            <a:r>
              <a:rPr lang="en-US" sz="1880" dirty="0"/>
              <a:t>a less reactive </a:t>
            </a:r>
            <a:r>
              <a:rPr lang="en-US" sz="1880" dirty="0" smtClean="0"/>
              <a:t>	</a:t>
            </a:r>
            <a:r>
              <a:rPr lang="en-US" sz="1880" dirty="0"/>
              <a:t> </a:t>
            </a:r>
            <a:r>
              <a:rPr lang="en-US" sz="1880" dirty="0" smtClean="0"/>
              <a:t> 	   metal</a:t>
            </a:r>
            <a:endParaRPr lang="en-US" sz="188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880" dirty="0" smtClean="0"/>
              <a:t>explain </a:t>
            </a:r>
            <a:r>
              <a:rPr lang="en-US" sz="1880" dirty="0"/>
              <a:t>why those reactions are redox reactions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880" dirty="0" smtClean="0"/>
              <a:t>define </a:t>
            </a:r>
            <a:r>
              <a:rPr lang="en-US" sz="1880" dirty="0"/>
              <a:t>thermal decomposition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880" dirty="0" smtClean="0"/>
              <a:t>give </a:t>
            </a:r>
            <a:r>
              <a:rPr lang="en-US" sz="1880" dirty="0"/>
              <a:t>the ‘rules’ for the effect of heat on: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metal carbonates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metal hydroxides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metal </a:t>
            </a:r>
            <a:r>
              <a:rPr lang="en-US" sz="1880" dirty="0" smtClean="0"/>
              <a:t>nitrates</a:t>
            </a:r>
            <a:br>
              <a:rPr lang="en-US" sz="1880" dirty="0" smtClean="0"/>
            </a:br>
            <a:r>
              <a:rPr lang="en-US" sz="1880" dirty="0" smtClean="0"/>
              <a:t>     and </a:t>
            </a:r>
            <a:r>
              <a:rPr lang="en-US" sz="1880" dirty="0"/>
              <a:t>give word equations where reactions occur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880" dirty="0" smtClean="0"/>
              <a:t>explain </a:t>
            </a:r>
            <a:r>
              <a:rPr lang="en-US" sz="1880" dirty="0"/>
              <a:t>what simple cells are, </a:t>
            </a:r>
            <a:r>
              <a:rPr lang="en-US" sz="1880" dirty="0" smtClean="0"/>
              <a:t>and</a:t>
            </a:r>
            <a:br>
              <a:rPr lang="en-US" sz="1880" dirty="0" smtClean="0"/>
            </a:br>
            <a:r>
              <a:rPr lang="en-US" sz="1880" dirty="0" smtClean="0"/>
              <a:t>	– </a:t>
            </a:r>
            <a:r>
              <a:rPr lang="en-US" sz="1880" dirty="0"/>
              <a:t>say why a current is produced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predict which metal will be the positive pole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decide which pair of metals will give the </a:t>
            </a:r>
            <a:r>
              <a:rPr lang="en-US" sz="1880" dirty="0" smtClean="0"/>
              <a:t>largest voltage</a:t>
            </a:r>
            <a:r>
              <a:rPr lang="en-US" sz="1880" dirty="0"/>
              <a:t>, and why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1880" dirty="0" smtClean="0"/>
              <a:t>explain </a:t>
            </a:r>
            <a:r>
              <a:rPr lang="en-US" sz="1880" dirty="0"/>
              <a:t>what these are for, and why they </a:t>
            </a:r>
            <a:r>
              <a:rPr lang="en-US" sz="1880" dirty="0" smtClean="0"/>
              <a:t>work, and </a:t>
            </a:r>
            <a:r>
              <a:rPr lang="en-US" sz="1880" dirty="0"/>
              <a:t>name the metals used: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/>
              <a:t>sacrificial protection</a:t>
            </a:r>
          </a:p>
          <a:p>
            <a:pPr>
              <a:buClr>
                <a:srgbClr val="0070C0"/>
              </a:buClr>
              <a:tabLst>
                <a:tab pos="620713" algn="l"/>
              </a:tabLst>
            </a:pPr>
            <a:r>
              <a:rPr lang="en-US" sz="1880" dirty="0" smtClean="0"/>
              <a:t>	– </a:t>
            </a:r>
            <a:r>
              <a:rPr lang="en-US" sz="1880" dirty="0" err="1"/>
              <a:t>galvanising</a:t>
            </a:r>
            <a:endParaRPr lang="en-US" sz="188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13 – Revision Checklist - Extended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3144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13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tabLst>
                <a:tab pos="896938" algn="l"/>
                <a:tab pos="2967038" algn="l"/>
              </a:tabLst>
            </a:pPr>
            <a:r>
              <a:rPr lang="en-US" sz="2200" b="1" dirty="0" smtClean="0"/>
              <a:t> 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200" dirty="0" smtClean="0"/>
              <a:t>List </a:t>
            </a:r>
            <a:r>
              <a:rPr lang="en-US" sz="2200" dirty="0"/>
              <a:t>the metals given in the table above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in order of </a:t>
            </a:r>
            <a:r>
              <a:rPr lang="en-US" sz="2200" dirty="0"/>
              <a:t>increasing </a:t>
            </a:r>
            <a:r>
              <a:rPr lang="en-US" sz="2200" dirty="0" smtClean="0"/>
              <a:t>density.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200" dirty="0" err="1" smtClean="0"/>
              <a:t>i</a:t>
            </a:r>
            <a:r>
              <a:rPr lang="en-US" sz="2200" dirty="0" smtClean="0"/>
              <a:t> </a:t>
            </a:r>
            <a:r>
              <a:rPr lang="en-US" sz="2200" dirty="0"/>
              <a:t>What is meant by </a:t>
            </a:r>
            <a:r>
              <a:rPr lang="en-US" sz="2200" dirty="0" smtClean="0"/>
              <a:t>density?</a:t>
            </a:r>
            <a:br>
              <a:rPr lang="en-US" sz="2200" dirty="0" smtClean="0"/>
            </a:br>
            <a:r>
              <a:rPr lang="en-US" sz="2200" dirty="0" smtClean="0"/>
              <a:t>ii </a:t>
            </a:r>
            <a:r>
              <a:rPr lang="en-US" sz="2200" dirty="0"/>
              <a:t>A block of metal has a volume of </a:t>
            </a:r>
            <a:r>
              <a:rPr lang="en-US" sz="2200" dirty="0" smtClean="0"/>
              <a:t>20cm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</a:t>
            </a:r>
            <a:br>
              <a:rPr lang="en-US" sz="2200" dirty="0" smtClean="0"/>
            </a:br>
            <a:r>
              <a:rPr lang="en-US" sz="2200" dirty="0" smtClean="0"/>
              <a:t>and a </a:t>
            </a:r>
            <a:r>
              <a:rPr lang="en-US" sz="2200" dirty="0"/>
              <a:t>mass of 158 g. Which metal is it?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200" dirty="0" smtClean="0"/>
              <a:t>Now </a:t>
            </a:r>
            <a:r>
              <a:rPr lang="en-US" sz="2200" dirty="0"/>
              <a:t>list the metals in order of reactivity.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200" dirty="0" err="1" smtClean="0"/>
              <a:t>i</a:t>
            </a:r>
            <a:r>
              <a:rPr lang="en-US" sz="2200" dirty="0" smtClean="0"/>
              <a:t> </a:t>
            </a:r>
            <a:r>
              <a:rPr lang="en-US" sz="2200" dirty="0"/>
              <a:t>The most reactive metal in the list has </a:t>
            </a:r>
            <a:r>
              <a:rPr lang="en-US" sz="2200" dirty="0" smtClean="0"/>
              <a:t>a </a:t>
            </a:r>
            <a:br>
              <a:rPr lang="en-US" sz="2200" dirty="0" smtClean="0"/>
            </a:br>
            <a:r>
              <a:rPr lang="en-US" sz="2200" dirty="0" smtClean="0"/>
              <a:t>density </a:t>
            </a:r>
            <a:r>
              <a:rPr lang="en-US" sz="2200" dirty="0"/>
              <a:t>of </a:t>
            </a:r>
            <a:r>
              <a:rPr lang="en-US" sz="2200" dirty="0" smtClean="0"/>
              <a:t>.....?</a:t>
            </a:r>
            <a:br>
              <a:rPr lang="en-US" sz="2200" dirty="0" smtClean="0"/>
            </a:br>
            <a:r>
              <a:rPr lang="en-US" sz="2200" dirty="0" smtClean="0"/>
              <a:t>ii </a:t>
            </a:r>
            <a:r>
              <a:rPr lang="en-US" sz="2200" dirty="0"/>
              <a:t>The least reactive one has a density of </a:t>
            </a:r>
            <a:r>
              <a:rPr lang="en-US" sz="2200" dirty="0" smtClean="0"/>
              <a:t>.....?</a:t>
            </a:r>
            <a:br>
              <a:rPr lang="en-US" sz="2200" dirty="0" smtClean="0"/>
            </a:br>
            <a:r>
              <a:rPr lang="en-US" sz="2200" dirty="0" smtClean="0"/>
              <a:t>iii </a:t>
            </a:r>
            <a:r>
              <a:rPr lang="en-US" sz="2200" dirty="0"/>
              <a:t>Does there appear to be a link </a:t>
            </a:r>
            <a:r>
              <a:rPr lang="en-US" sz="2200" dirty="0" smtClean="0"/>
              <a:t>between </a:t>
            </a:r>
            <a:br>
              <a:rPr lang="en-US" sz="2200" dirty="0" smtClean="0"/>
            </a:br>
            <a:r>
              <a:rPr lang="en-US" sz="2200" dirty="0" smtClean="0"/>
              <a:t>density </a:t>
            </a:r>
            <a:r>
              <a:rPr lang="en-US" sz="2200" dirty="0"/>
              <a:t>and reactivity? If yes, what?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200" dirty="0" smtClean="0"/>
              <a:t>Using </a:t>
            </a:r>
            <a:r>
              <a:rPr lang="en-US" sz="2200" dirty="0"/>
              <a:t>low-density metals for vehicles </a:t>
            </a:r>
            <a:r>
              <a:rPr lang="en-US" sz="2200" dirty="0" smtClean="0"/>
              <a:t>saves money </a:t>
            </a:r>
            <a:r>
              <a:rPr lang="en-US" sz="2200" dirty="0"/>
              <a:t>on fuel and road repairs. Explain why.</a:t>
            </a:r>
          </a:p>
          <a:p>
            <a:pPr marL="457200" indent="-45720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200" dirty="0" smtClean="0"/>
              <a:t>Which </a:t>
            </a:r>
            <a:r>
              <a:rPr lang="en-US" sz="2200" dirty="0"/>
              <a:t>of the low-density metals above is the </a:t>
            </a:r>
            <a:r>
              <a:rPr lang="en-US" sz="2200" dirty="0" smtClean="0"/>
              <a:t>most suitable </a:t>
            </a:r>
            <a:r>
              <a:rPr lang="en-US" sz="2200" dirty="0"/>
              <a:t>for vehicles? Why? Give three reasons.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007008"/>
              </p:ext>
            </p:extLst>
          </p:nvPr>
        </p:nvGraphicFramePr>
        <p:xfrm>
          <a:off x="6444208" y="1254368"/>
          <a:ext cx="2327920" cy="354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256"/>
                <a:gridCol w="971664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Density in g/cm</a:t>
                      </a:r>
                      <a:r>
                        <a:rPr lang="en-GB" sz="16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6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8.9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7.9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11.4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0.97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3852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13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"/>
              <a:tabLst>
                <a:tab pos="896938" algn="l"/>
                <a:tab pos="1173163" algn="l"/>
                <a:tab pos="2967038" algn="l"/>
              </a:tabLst>
            </a:pPr>
            <a:r>
              <a:rPr lang="en-US" sz="2100" dirty="0"/>
              <a:t>This shows metals in order of </a:t>
            </a:r>
            <a:r>
              <a:rPr lang="en-US" sz="2100" dirty="0" smtClean="0"/>
              <a:t>reactivity:</a:t>
            </a:r>
            <a:br>
              <a:rPr lang="en-US" sz="2100" dirty="0" smtClean="0"/>
            </a:br>
            <a:r>
              <a:rPr lang="en-US" sz="2100" dirty="0" smtClean="0"/>
              <a:t>	sodium 					</a:t>
            </a:r>
            <a:r>
              <a:rPr lang="en-US" sz="2100" i="1" dirty="0" smtClean="0"/>
              <a:t>(</a:t>
            </a:r>
            <a:r>
              <a:rPr lang="en-US" sz="2100" i="1" dirty="0"/>
              <a:t>most </a:t>
            </a:r>
            <a:r>
              <a:rPr lang="en-US" sz="2100" i="1" dirty="0" smtClean="0"/>
              <a:t>reactive)</a:t>
            </a:r>
            <a:br>
              <a:rPr lang="en-US" sz="2100" i="1" dirty="0" smtClean="0"/>
            </a:br>
            <a:r>
              <a:rPr lang="en-US" sz="2100" dirty="0" smtClean="0"/>
              <a:t>	calcium</a:t>
            </a: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 smtClean="0"/>
              <a:t>	magnesium</a:t>
            </a:r>
            <a:br>
              <a:rPr lang="en-US" sz="2100" dirty="0" smtClean="0"/>
            </a:br>
            <a:r>
              <a:rPr lang="en-US" sz="2100" dirty="0" smtClean="0"/>
              <a:t>	zinc</a:t>
            </a:r>
            <a:br>
              <a:rPr lang="en-US" sz="2100" dirty="0" smtClean="0"/>
            </a:br>
            <a:r>
              <a:rPr lang="en-US" sz="2100" dirty="0" smtClean="0"/>
              <a:t>	iron</a:t>
            </a:r>
            <a:br>
              <a:rPr lang="en-US" sz="2100" dirty="0" smtClean="0"/>
            </a:br>
            <a:r>
              <a:rPr lang="en-US" sz="2100" dirty="0" smtClean="0"/>
              <a:t>	lead</a:t>
            </a:r>
            <a:br>
              <a:rPr lang="en-US" sz="2100" dirty="0" smtClean="0"/>
            </a:br>
            <a:r>
              <a:rPr lang="en-US" sz="2100" dirty="0" smtClean="0"/>
              <a:t>	copper</a:t>
            </a:r>
            <a:br>
              <a:rPr lang="en-US" sz="2100" dirty="0" smtClean="0"/>
            </a:br>
            <a:r>
              <a:rPr lang="en-US" sz="2100" dirty="0" smtClean="0"/>
              <a:t>	silver 					</a:t>
            </a:r>
            <a:r>
              <a:rPr lang="en-US" sz="2100" i="1" dirty="0" smtClean="0"/>
              <a:t>(</a:t>
            </a:r>
            <a:r>
              <a:rPr lang="en-US" sz="2100" i="1" dirty="0"/>
              <a:t>least </a:t>
            </a:r>
            <a:r>
              <a:rPr lang="en-US" sz="2100" i="1" dirty="0" smtClean="0"/>
              <a:t>reactive)</a:t>
            </a:r>
            <a:br>
              <a:rPr lang="en-US" sz="2100" i="1" dirty="0" smtClean="0"/>
            </a:br>
            <a:r>
              <a:rPr lang="en-US" sz="2100" b="1" dirty="0" smtClean="0"/>
              <a:t>a</a:t>
            </a:r>
            <a:r>
              <a:rPr lang="en-US" sz="2100" dirty="0" smtClean="0"/>
              <a:t> 	Which </a:t>
            </a:r>
            <a:r>
              <a:rPr lang="en-US" sz="2100" dirty="0"/>
              <a:t>element is stored in </a:t>
            </a:r>
            <a:r>
              <a:rPr lang="en-US" sz="2100" dirty="0" smtClean="0"/>
              <a:t>oil?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 smtClean="0"/>
              <a:t> 	Which </a:t>
            </a:r>
            <a:r>
              <a:rPr lang="en-US" sz="2100" dirty="0"/>
              <a:t>elements will react with cold </a:t>
            </a:r>
            <a:r>
              <a:rPr lang="en-US" sz="2100" dirty="0" smtClean="0"/>
              <a:t>water?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 smtClean="0"/>
              <a:t> 	Choose </a:t>
            </a:r>
            <a:r>
              <a:rPr lang="en-US" sz="2100" dirty="0"/>
              <a:t>one metal that will react with steam </a:t>
            </a:r>
            <a:r>
              <a:rPr lang="en-US" sz="2100" dirty="0" smtClean="0"/>
              <a:t>but not </a:t>
            </a:r>
            <a:r>
              <a:rPr lang="en-US" sz="2100" dirty="0"/>
              <a:t>cold water. Draw a diagram of </a:t>
            </a:r>
            <a:r>
              <a:rPr lang="en-US" sz="2100" dirty="0" smtClean="0"/>
              <a:t>suitable apparatus </a:t>
            </a:r>
            <a:r>
              <a:rPr lang="en-US" sz="2100" dirty="0"/>
              <a:t>for this reaction. (You must </a:t>
            </a:r>
            <a:r>
              <a:rPr lang="en-US" sz="2100" dirty="0" smtClean="0"/>
              <a:t>show how </a:t>
            </a:r>
            <a:r>
              <a:rPr lang="en-US" sz="2100" dirty="0"/>
              <a:t>the steam is generated</a:t>
            </a:r>
            <a:r>
              <a:rPr lang="en-US" sz="2100" dirty="0" smtClean="0"/>
              <a:t>.)</a:t>
            </a:r>
            <a:br>
              <a:rPr lang="en-US" sz="2100" dirty="0" smtClean="0"/>
            </a:br>
            <a:r>
              <a:rPr lang="en-US" sz="2100" b="1" dirty="0" smtClean="0"/>
              <a:t>d</a:t>
            </a:r>
            <a:r>
              <a:rPr lang="en-US" sz="2100" dirty="0" smtClean="0"/>
              <a:t> 	</a:t>
            </a:r>
            <a:r>
              <a:rPr lang="en-US" sz="2100" b="1" dirty="0" err="1" smtClean="0"/>
              <a:t>i</a:t>
            </a:r>
            <a:r>
              <a:rPr lang="en-US" sz="2100" b="1" dirty="0" smtClean="0"/>
              <a:t> </a:t>
            </a:r>
            <a:r>
              <a:rPr lang="en-US" sz="2100" dirty="0" smtClean="0"/>
              <a:t>	Name </a:t>
            </a:r>
            <a:r>
              <a:rPr lang="en-US" sz="2100" dirty="0"/>
              <a:t>the gas given off in b and </a:t>
            </a:r>
            <a:r>
              <a:rPr lang="en-US" sz="2100" dirty="0" smtClean="0"/>
              <a:t>c.</a:t>
            </a:r>
            <a:br>
              <a:rPr lang="en-US" sz="2100" dirty="0" smtClean="0"/>
            </a:br>
            <a:r>
              <a:rPr lang="en-US" sz="2100" dirty="0" smtClean="0"/>
              <a:t>	</a:t>
            </a:r>
            <a:r>
              <a:rPr lang="en-US" sz="2100" b="1" dirty="0" smtClean="0"/>
              <a:t>ii</a:t>
            </a:r>
            <a:r>
              <a:rPr lang="en-US" sz="2100" dirty="0" smtClean="0"/>
              <a:t> 	Name </a:t>
            </a:r>
            <a:r>
              <a:rPr lang="en-US" sz="2100" dirty="0"/>
              <a:t>another reagent that reacts with </a:t>
            </a:r>
            <a:r>
              <a:rPr lang="en-US" sz="2100" dirty="0" smtClean="0"/>
              <a:t>many metals </a:t>
            </a:r>
            <a:r>
              <a:rPr lang="en-US" sz="2100" dirty="0"/>
              <a:t>to give </a:t>
            </a:r>
            <a:r>
              <a:rPr lang="en-US" sz="2100" dirty="0" smtClean="0"/>
              <a:t>			the </a:t>
            </a:r>
            <a:r>
              <a:rPr lang="en-US" sz="2100" dirty="0"/>
              <a:t>same gas. </a:t>
            </a:r>
            <a:endParaRPr lang="en-US" sz="21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Up Arrow 1"/>
          <p:cNvSpPr/>
          <p:nvPr/>
        </p:nvSpPr>
        <p:spPr>
          <a:xfrm>
            <a:off x="7452320" y="1916832"/>
            <a:ext cx="504056" cy="1728192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3146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13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  <a:tabLst>
                <a:tab pos="896938" algn="l"/>
                <a:tab pos="1173163" algn="l"/>
                <a:tab pos="2967038" algn="l"/>
              </a:tabLst>
            </a:pPr>
            <a:r>
              <a:rPr lang="en-US" sz="2200" dirty="0" smtClean="0"/>
              <a:t>For </a:t>
            </a:r>
            <a:r>
              <a:rPr lang="en-US" sz="2200" dirty="0"/>
              <a:t>each description below, choose one metal </a:t>
            </a:r>
            <a:r>
              <a:rPr lang="en-US" sz="2200" dirty="0" smtClean="0"/>
              <a:t>that fits </a:t>
            </a:r>
            <a:r>
              <a:rPr lang="en-US" sz="2200" dirty="0"/>
              <a:t>the description. Name the metal. Then write </a:t>
            </a:r>
            <a:r>
              <a:rPr lang="en-US" sz="2200" dirty="0" smtClean="0"/>
              <a:t>a word </a:t>
            </a:r>
            <a:r>
              <a:rPr lang="en-US" sz="2200" dirty="0"/>
              <a:t>equation for the reaction that takes </a:t>
            </a:r>
            <a:r>
              <a:rPr lang="en-US" sz="2200" dirty="0" smtClean="0"/>
              <a:t>place.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  </a:t>
            </a:r>
            <a:r>
              <a:rPr lang="en-US" sz="2200" dirty="0" err="1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metal that displaces copper from </a:t>
            </a:r>
            <a:r>
              <a:rPr lang="en-US" sz="2200" dirty="0" smtClean="0"/>
              <a:t>copper(II) sulfate solution.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  A </a:t>
            </a:r>
            <a:r>
              <a:rPr lang="en-US" sz="2200" dirty="0"/>
              <a:t>metal that reacts gently with </a:t>
            </a:r>
            <a:r>
              <a:rPr lang="en-US" sz="2200" dirty="0" smtClean="0"/>
              <a:t>dilute hydrochloric acid.</a:t>
            </a:r>
            <a:br>
              <a:rPr lang="en-US" sz="2200" dirty="0" smtClean="0"/>
            </a:br>
            <a:r>
              <a:rPr lang="en-US" sz="2200" b="1" dirty="0" smtClean="0"/>
              <a:t>c</a:t>
            </a:r>
            <a:r>
              <a:rPr lang="en-US" sz="2200" dirty="0" smtClean="0"/>
              <a:t>   A </a:t>
            </a:r>
            <a:r>
              <a:rPr lang="en-US" sz="2200" dirty="0"/>
              <a:t>metal that floats on water and </a:t>
            </a:r>
            <a:r>
              <a:rPr lang="en-US" sz="2200" dirty="0" smtClean="0"/>
              <a:t>reacts vigorously </a:t>
            </a:r>
            <a:r>
              <a:rPr lang="en-US" sz="2200" dirty="0"/>
              <a:t>with </a:t>
            </a:r>
            <a:r>
              <a:rPr lang="en-US" sz="2200" dirty="0" smtClean="0"/>
              <a:t>it.</a:t>
            </a:r>
            <a:br>
              <a:rPr lang="en-US" sz="2200" dirty="0" smtClean="0"/>
            </a:br>
            <a:r>
              <a:rPr lang="en-US" sz="2200" b="1" dirty="0" smtClean="0"/>
              <a:t>d</a:t>
            </a:r>
            <a:r>
              <a:rPr lang="en-US" sz="2200" dirty="0" smtClean="0"/>
              <a:t>   A </a:t>
            </a:r>
            <a:r>
              <a:rPr lang="en-US" sz="2200" dirty="0"/>
              <a:t>metal that reacts quickly with steam but </a:t>
            </a:r>
            <a:r>
              <a:rPr lang="en-US" sz="2200" dirty="0" smtClean="0"/>
              <a:t>very slowly </a:t>
            </a:r>
            <a:r>
              <a:rPr lang="en-US" sz="2200" dirty="0"/>
              <a:t>with cold water.</a:t>
            </a:r>
          </a:p>
          <a:p>
            <a:pPr marL="457200" indent="-457200">
              <a:buFont typeface="+mj-lt"/>
              <a:buAutoNum type="arabicPeriod" startAt="3"/>
              <a:tabLst>
                <a:tab pos="896938" algn="l"/>
                <a:tab pos="1346200" algn="l"/>
                <a:tab pos="2967038" algn="l"/>
              </a:tabLst>
            </a:pPr>
            <a:r>
              <a:rPr lang="en-US" sz="2200" dirty="0" smtClean="0"/>
              <a:t>Look </a:t>
            </a:r>
            <a:r>
              <a:rPr lang="en-US" sz="2200" dirty="0"/>
              <a:t>again at the list of metals in 2. Carbon </a:t>
            </a:r>
            <a:r>
              <a:rPr lang="en-US" sz="2200" dirty="0" smtClean="0"/>
              <a:t>can be </a:t>
            </a:r>
            <a:r>
              <a:rPr lang="en-US" sz="2200" dirty="0"/>
              <a:t>placed between zinc and </a:t>
            </a:r>
            <a:r>
              <a:rPr lang="en-US" sz="2200" dirty="0" smtClean="0"/>
              <a:t>aluminium.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 	Which </a:t>
            </a:r>
            <a:r>
              <a:rPr lang="en-US" sz="2200" dirty="0"/>
              <a:t>two of these will </a:t>
            </a:r>
            <a:r>
              <a:rPr lang="en-US" sz="2200" dirty="0" smtClean="0"/>
              <a:t>react?</a:t>
            </a:r>
            <a:br>
              <a:rPr lang="en-US" sz="2200" dirty="0" smtClean="0"/>
            </a:br>
            <a:r>
              <a:rPr lang="en-US" sz="2200" dirty="0" smtClean="0"/>
              <a:t>	</a:t>
            </a:r>
            <a:r>
              <a:rPr lang="en-US" sz="2200" b="1" dirty="0" err="1" smtClean="0"/>
              <a:t>i</a:t>
            </a:r>
            <a:r>
              <a:rPr lang="en-US" sz="2200" dirty="0" smtClean="0"/>
              <a:t> 	carbon + </a:t>
            </a:r>
            <a:r>
              <a:rPr lang="en-US" sz="2200" dirty="0"/>
              <a:t>aluminium </a:t>
            </a:r>
            <a:r>
              <a:rPr lang="en-US" sz="2200" dirty="0" smtClean="0"/>
              <a:t>oxide</a:t>
            </a:r>
            <a:br>
              <a:rPr lang="en-US" sz="2200" dirty="0" smtClean="0"/>
            </a:br>
            <a:r>
              <a:rPr lang="en-US" sz="2200" dirty="0" smtClean="0"/>
              <a:t>	</a:t>
            </a:r>
            <a:r>
              <a:rPr lang="en-US" sz="2200" b="1" dirty="0" smtClean="0"/>
              <a:t>ii </a:t>
            </a:r>
            <a:r>
              <a:rPr lang="en-US" sz="2200" dirty="0" smtClean="0"/>
              <a:t>	carbon + </a:t>
            </a:r>
            <a:r>
              <a:rPr lang="en-US" sz="2200" dirty="0"/>
              <a:t>copper(II) </a:t>
            </a:r>
            <a:r>
              <a:rPr lang="en-US" sz="2200" dirty="0" smtClean="0"/>
              <a:t>oxide</a:t>
            </a:r>
            <a:br>
              <a:rPr lang="en-US" sz="2200" dirty="0" smtClean="0"/>
            </a:br>
            <a:r>
              <a:rPr lang="en-US" sz="2200" dirty="0" smtClean="0"/>
              <a:t>	</a:t>
            </a:r>
            <a:r>
              <a:rPr lang="en-US" sz="2200" b="1" dirty="0" smtClean="0"/>
              <a:t>iii</a:t>
            </a:r>
            <a:r>
              <a:rPr lang="en-US" sz="2200" dirty="0" smtClean="0"/>
              <a:t> 	magnesium + </a:t>
            </a:r>
            <a:r>
              <a:rPr lang="en-US" sz="2200" dirty="0"/>
              <a:t>carbon </a:t>
            </a:r>
            <a:r>
              <a:rPr lang="en-US" sz="2200" dirty="0" smtClean="0"/>
              <a:t>dioxide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	Write </a:t>
            </a:r>
            <a:r>
              <a:rPr lang="en-US" sz="2200" dirty="0"/>
              <a:t>a word equation for the two </a:t>
            </a:r>
            <a:r>
              <a:rPr lang="en-US" sz="2200" dirty="0" smtClean="0"/>
              <a:t>reactions, and </a:t>
            </a:r>
            <a:r>
              <a:rPr lang="en-US" sz="2200" dirty="0"/>
              <a:t>underline the substance that is reduced.</a:t>
            </a:r>
            <a:endParaRPr lang="en-US" sz="22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4089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13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EEBCD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5"/>
              <a:tabLst>
                <a:tab pos="1258888" algn="l"/>
                <a:tab pos="2967038" algn="l"/>
              </a:tabLst>
            </a:pPr>
            <a:r>
              <a:rPr lang="en-US" sz="1760" dirty="0"/>
              <a:t>When magnesium powder is added to </a:t>
            </a:r>
            <a:r>
              <a:rPr lang="en-US" sz="1760" dirty="0" smtClean="0"/>
              <a:t>copper(II) </a:t>
            </a:r>
            <a:br>
              <a:rPr lang="en-US" sz="1760" dirty="0" smtClean="0"/>
            </a:br>
            <a:r>
              <a:rPr lang="en-US" sz="1760" dirty="0" smtClean="0"/>
              <a:t>sulfate </a:t>
            </a:r>
            <a:r>
              <a:rPr lang="en-US" sz="1760" dirty="0"/>
              <a:t>solution, a displacement reaction </a:t>
            </a:r>
            <a:r>
              <a:rPr lang="en-US" sz="1760" dirty="0" smtClean="0"/>
              <a:t>occurs </a:t>
            </a:r>
            <a:br>
              <a:rPr lang="en-US" sz="1760" dirty="0" smtClean="0"/>
            </a:br>
            <a:r>
              <a:rPr lang="en-US" sz="1760" dirty="0" smtClean="0"/>
              <a:t>and </a:t>
            </a:r>
            <a:r>
              <a:rPr lang="en-US" sz="1760" dirty="0"/>
              <a:t>solid copper forms.</a:t>
            </a:r>
          </a:p>
          <a:p>
            <a:pPr marL="811213" indent="-361950">
              <a:buFont typeface="+mj-lt"/>
              <a:buAutoNum type="alphaLcPeriod"/>
              <a:tabLst>
                <a:tab pos="1258888" algn="l"/>
                <a:tab pos="2967038" algn="l"/>
              </a:tabLst>
            </a:pPr>
            <a:r>
              <a:rPr lang="en-US" sz="1760" dirty="0" smtClean="0"/>
              <a:t>Write </a:t>
            </a:r>
            <a:r>
              <a:rPr lang="en-US" sz="1760" dirty="0"/>
              <a:t>a word equation for the reaction.</a:t>
            </a:r>
          </a:p>
          <a:p>
            <a:pPr marL="811213" indent="-36195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1760" dirty="0" smtClean="0"/>
              <a:t>Why </a:t>
            </a:r>
            <a:r>
              <a:rPr lang="en-US" sz="1760" dirty="0"/>
              <a:t>does the displacement reaction occur?</a:t>
            </a:r>
          </a:p>
          <a:p>
            <a:pPr marL="811213" indent="-36195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1760" b="1" dirty="0" err="1" smtClean="0"/>
              <a:t>i</a:t>
            </a:r>
            <a:r>
              <a:rPr lang="en-US" sz="1760" dirty="0" smtClean="0"/>
              <a:t>	Write </a:t>
            </a:r>
            <a:r>
              <a:rPr lang="en-US" sz="1760" dirty="0"/>
              <a:t>a half-equation to show what </a:t>
            </a:r>
            <a:r>
              <a:rPr lang="en-US" sz="1760" dirty="0" smtClean="0"/>
              <a:t>happens to </a:t>
            </a:r>
            <a:r>
              <a:rPr lang="en-US" sz="1760" dirty="0"/>
              <a:t>the magnesium </a:t>
            </a:r>
            <a:r>
              <a:rPr lang="en-US" sz="1760" dirty="0" smtClean="0"/>
              <a:t>atoms.</a:t>
            </a:r>
            <a:br>
              <a:rPr lang="en-US" sz="1760" dirty="0" smtClean="0"/>
            </a:br>
            <a:r>
              <a:rPr lang="en-US" sz="1760" b="1" dirty="0" smtClean="0"/>
              <a:t>ii</a:t>
            </a:r>
            <a:r>
              <a:rPr lang="en-US" sz="1760" dirty="0" smtClean="0"/>
              <a:t> 	Which </a:t>
            </a:r>
            <a:r>
              <a:rPr lang="en-US" sz="1760" dirty="0"/>
              <a:t>type of reaction is </a:t>
            </a:r>
            <a:r>
              <a:rPr lang="en-US" sz="1760" dirty="0" smtClean="0"/>
              <a:t>this?</a:t>
            </a:r>
          </a:p>
          <a:p>
            <a:pPr marL="811213" indent="-36195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1760" b="1" dirty="0" err="1" smtClean="0"/>
              <a:t>i</a:t>
            </a:r>
            <a:r>
              <a:rPr lang="en-US" sz="1760" dirty="0" smtClean="0"/>
              <a:t>	Write </a:t>
            </a:r>
            <a:r>
              <a:rPr lang="en-US" sz="1760" dirty="0"/>
              <a:t>a half-equation to show what </a:t>
            </a:r>
            <a:r>
              <a:rPr lang="en-US" sz="1760" dirty="0" smtClean="0"/>
              <a:t>happens to </a:t>
            </a:r>
            <a:r>
              <a:rPr lang="en-US" sz="1760" dirty="0"/>
              <a:t>the copper </a:t>
            </a:r>
            <a:r>
              <a:rPr lang="en-US" sz="1760" dirty="0" smtClean="0"/>
              <a:t>ions.</a:t>
            </a:r>
            <a:br>
              <a:rPr lang="en-US" sz="1760" dirty="0" smtClean="0"/>
            </a:br>
            <a:r>
              <a:rPr lang="en-US" sz="1760" b="1" dirty="0" smtClean="0"/>
              <a:t>ii</a:t>
            </a:r>
            <a:r>
              <a:rPr lang="en-US" sz="1760" dirty="0" smtClean="0"/>
              <a:t> 	Which </a:t>
            </a:r>
            <a:r>
              <a:rPr lang="en-US" sz="1760" dirty="0"/>
              <a:t>type of reaction is </a:t>
            </a:r>
            <a:r>
              <a:rPr lang="en-US" sz="1760" dirty="0" smtClean="0"/>
              <a:t>this?</a:t>
            </a:r>
            <a:br>
              <a:rPr lang="en-US" sz="1760" dirty="0" smtClean="0"/>
            </a:br>
            <a:r>
              <a:rPr lang="en-US" sz="1760" b="1" dirty="0" smtClean="0"/>
              <a:t>iii</a:t>
            </a:r>
            <a:r>
              <a:rPr lang="en-US" sz="1760" dirty="0" smtClean="0"/>
              <a:t> 	Which </a:t>
            </a:r>
            <a:r>
              <a:rPr lang="en-US" sz="1760" dirty="0"/>
              <a:t>metal shows the greater tendency </a:t>
            </a:r>
            <a:r>
              <a:rPr lang="en-US" sz="1760" dirty="0" smtClean="0"/>
              <a:t>to form </a:t>
            </a:r>
            <a:r>
              <a:rPr lang="en-US" sz="1760" dirty="0"/>
              <a:t>a positive ion?</a:t>
            </a:r>
          </a:p>
          <a:p>
            <a:pPr marL="811213" indent="-36195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1760" b="1" dirty="0" err="1" smtClean="0"/>
              <a:t>i</a:t>
            </a:r>
            <a:r>
              <a:rPr lang="en-US" sz="1760" b="1" dirty="0" smtClean="0"/>
              <a:t>	</a:t>
            </a:r>
            <a:r>
              <a:rPr lang="en-US" sz="1760" dirty="0" smtClean="0"/>
              <a:t>Write </a:t>
            </a:r>
            <a:r>
              <a:rPr lang="en-US" sz="1760" dirty="0"/>
              <a:t>the ionic equation for the </a:t>
            </a:r>
            <a:r>
              <a:rPr lang="en-US" sz="1760" dirty="0" smtClean="0"/>
              <a:t>displacement reaction</a:t>
            </a:r>
            <a:r>
              <a:rPr lang="en-US" sz="1760" dirty="0"/>
              <a:t>, by adding the </a:t>
            </a:r>
            <a:r>
              <a:rPr lang="en-US" sz="1760" dirty="0" smtClean="0"/>
              <a:t>half-equations.</a:t>
            </a:r>
            <a:br>
              <a:rPr lang="en-US" sz="1760" dirty="0" smtClean="0"/>
            </a:br>
            <a:r>
              <a:rPr lang="en-US" sz="1760" b="1" dirty="0" smtClean="0"/>
              <a:t>ii</a:t>
            </a:r>
            <a:r>
              <a:rPr lang="en-US" sz="1760" dirty="0" smtClean="0"/>
              <a:t> 	Which </a:t>
            </a:r>
            <a:r>
              <a:rPr lang="en-US" sz="1760" dirty="0"/>
              <a:t>type of reaction is it?</a:t>
            </a:r>
          </a:p>
          <a:p>
            <a:pPr marL="811213" indent="-36195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1760" dirty="0" smtClean="0"/>
              <a:t>Use </a:t>
            </a:r>
            <a:r>
              <a:rPr lang="en-US" sz="1760" dirty="0"/>
              <a:t>the reactivity series of metals to </a:t>
            </a:r>
            <a:r>
              <a:rPr lang="en-US" sz="1760" dirty="0" smtClean="0"/>
              <a:t>decide whether </a:t>
            </a:r>
            <a:r>
              <a:rPr lang="en-US" sz="1760" dirty="0"/>
              <a:t>these will react </a:t>
            </a:r>
            <a:r>
              <a:rPr lang="en-US" sz="1760" dirty="0" smtClean="0"/>
              <a:t>together:</a:t>
            </a:r>
            <a:br>
              <a:rPr lang="en-US" sz="1760" dirty="0" smtClean="0"/>
            </a:br>
            <a:r>
              <a:rPr lang="en-US" sz="1760" b="1" dirty="0" err="1" smtClean="0"/>
              <a:t>i</a:t>
            </a:r>
            <a:r>
              <a:rPr lang="en-US" sz="1760" dirty="0" smtClean="0"/>
              <a:t> 	iron + </a:t>
            </a:r>
            <a:r>
              <a:rPr lang="en-US" sz="1760" dirty="0"/>
              <a:t>copper(II) sulfate </a:t>
            </a:r>
            <a:r>
              <a:rPr lang="en-US" sz="1760" dirty="0" smtClean="0"/>
              <a:t>solution</a:t>
            </a:r>
            <a:br>
              <a:rPr lang="en-US" sz="1760" dirty="0" smtClean="0"/>
            </a:br>
            <a:r>
              <a:rPr lang="en-US" sz="1760" b="1" dirty="0" smtClean="0"/>
              <a:t>ii</a:t>
            </a:r>
            <a:r>
              <a:rPr lang="en-US" sz="1760" dirty="0" smtClean="0"/>
              <a:t> 	silver + </a:t>
            </a:r>
            <a:r>
              <a:rPr lang="en-US" sz="1760" dirty="0"/>
              <a:t>calcium nitrate </a:t>
            </a:r>
            <a:r>
              <a:rPr lang="en-US" sz="1760" dirty="0" smtClean="0"/>
              <a:t>solution</a:t>
            </a:r>
            <a:br>
              <a:rPr lang="en-US" sz="1760" dirty="0" smtClean="0"/>
            </a:br>
            <a:r>
              <a:rPr lang="en-US" sz="1760" b="1" dirty="0" smtClean="0"/>
              <a:t>iii 	</a:t>
            </a:r>
            <a:r>
              <a:rPr lang="en-US" sz="1760" dirty="0" smtClean="0"/>
              <a:t>zinc + </a:t>
            </a:r>
            <a:r>
              <a:rPr lang="en-US" sz="1760" dirty="0"/>
              <a:t>lead(II) nitrate solution</a:t>
            </a:r>
          </a:p>
          <a:p>
            <a:pPr marL="811213" indent="-36195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1760" dirty="0" smtClean="0"/>
              <a:t>For </a:t>
            </a:r>
            <a:r>
              <a:rPr lang="en-US" sz="1760" dirty="0"/>
              <a:t>those that </a:t>
            </a:r>
            <a:r>
              <a:rPr lang="en-US" sz="1760" dirty="0" smtClean="0"/>
              <a:t>react:</a:t>
            </a:r>
            <a:br>
              <a:rPr lang="en-US" sz="1760" dirty="0" smtClean="0"/>
            </a:br>
            <a:r>
              <a:rPr lang="en-US" sz="1760" b="1" dirty="0" err="1" smtClean="0"/>
              <a:t>i</a:t>
            </a:r>
            <a:r>
              <a:rPr lang="en-US" sz="1760" dirty="0" smtClean="0"/>
              <a:t> 	describe </a:t>
            </a:r>
            <a:r>
              <a:rPr lang="en-US" sz="1760" dirty="0"/>
              <a:t>what you would </a:t>
            </a:r>
            <a:r>
              <a:rPr lang="en-US" sz="1760" dirty="0" smtClean="0"/>
              <a:t>see</a:t>
            </a:r>
            <a:br>
              <a:rPr lang="en-US" sz="1760" dirty="0" smtClean="0"/>
            </a:br>
            <a:r>
              <a:rPr lang="en-US" sz="1760" b="1" dirty="0" smtClean="0"/>
              <a:t>ii</a:t>
            </a:r>
            <a:r>
              <a:rPr lang="en-US" sz="1760" dirty="0" smtClean="0"/>
              <a:t> 	write </a:t>
            </a:r>
            <a:r>
              <a:rPr lang="en-US" sz="1760" dirty="0"/>
              <a:t>the ionic equations for the reactions.</a:t>
            </a:r>
            <a:endParaRPr lang="en-US" sz="176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6096" y="1196752"/>
            <a:ext cx="3384376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929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13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3922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EEBCD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6"/>
              <a:tabLst>
                <a:tab pos="1258888" algn="l"/>
                <a:tab pos="2967038" algn="l"/>
              </a:tabLst>
            </a:pPr>
            <a:r>
              <a:rPr lang="en-US" sz="1640" dirty="0" smtClean="0"/>
              <a:t>When </a:t>
            </a:r>
            <a:r>
              <a:rPr lang="en-US" sz="1640" dirty="0"/>
              <a:t>magnesium and copper(II) oxide are </a:t>
            </a:r>
            <a:r>
              <a:rPr lang="en-US" sz="1640" dirty="0" smtClean="0"/>
              <a:t>heated together</a:t>
            </a:r>
            <a:r>
              <a:rPr lang="en-US" sz="1640" dirty="0"/>
              <a:t>, this redox reaction </a:t>
            </a:r>
            <a:r>
              <a:rPr lang="en-US" sz="1640" dirty="0" smtClean="0"/>
              <a:t>occur	</a:t>
            </a:r>
            <a:br>
              <a:rPr lang="en-US" sz="1640" dirty="0" smtClean="0"/>
            </a:br>
            <a:r>
              <a:rPr lang="en-US" sz="1640" b="1" dirty="0" smtClean="0">
                <a:solidFill>
                  <a:srgbClr val="C00000"/>
                </a:solidFill>
              </a:rPr>
              <a:t>Mg (</a:t>
            </a:r>
            <a:r>
              <a:rPr lang="en-US" sz="1640" b="1" i="1" dirty="0">
                <a:solidFill>
                  <a:srgbClr val="C00000"/>
                </a:solidFill>
              </a:rPr>
              <a:t>s</a:t>
            </a:r>
            <a:r>
              <a:rPr lang="en-US" sz="1640" b="1" dirty="0">
                <a:solidFill>
                  <a:srgbClr val="C00000"/>
                </a:solidFill>
              </a:rPr>
              <a:t>) </a:t>
            </a:r>
            <a:r>
              <a:rPr lang="en-US" sz="1640" b="1" dirty="0" smtClean="0">
                <a:solidFill>
                  <a:srgbClr val="C00000"/>
                </a:solidFill>
              </a:rPr>
              <a:t>+ </a:t>
            </a:r>
            <a:r>
              <a:rPr lang="en-US" sz="1640" b="1" dirty="0" err="1">
                <a:solidFill>
                  <a:srgbClr val="C00000"/>
                </a:solidFill>
              </a:rPr>
              <a:t>CuO</a:t>
            </a:r>
            <a:r>
              <a:rPr lang="en-US" sz="1640" b="1" dirty="0">
                <a:solidFill>
                  <a:srgbClr val="C00000"/>
                </a:solidFill>
              </a:rPr>
              <a:t> (</a:t>
            </a:r>
            <a:r>
              <a:rPr lang="en-US" sz="1640" b="1" i="1" dirty="0">
                <a:solidFill>
                  <a:srgbClr val="C00000"/>
                </a:solidFill>
              </a:rPr>
              <a:t>s</a:t>
            </a:r>
            <a:r>
              <a:rPr lang="en-US" sz="1640" b="1" dirty="0">
                <a:solidFill>
                  <a:srgbClr val="C00000"/>
                </a:solidFill>
              </a:rPr>
              <a:t>) </a:t>
            </a:r>
            <a:r>
              <a:rPr lang="en-US" sz="1640" b="1" dirty="0" smtClean="0">
                <a:solidFill>
                  <a:srgbClr val="C00000"/>
                </a:solidFill>
                <a:sym typeface="Wingdings 3" panose="05040102010807070707" pitchFamily="18" charset="2"/>
              </a:rPr>
              <a:t> </a:t>
            </a:r>
            <a:r>
              <a:rPr lang="en-US" sz="1640" b="1" dirty="0" err="1" smtClean="0">
                <a:solidFill>
                  <a:srgbClr val="C00000"/>
                </a:solidFill>
              </a:rPr>
              <a:t>MgO</a:t>
            </a:r>
            <a:r>
              <a:rPr lang="en-US" sz="1640" b="1" dirty="0" smtClean="0">
                <a:solidFill>
                  <a:srgbClr val="C00000"/>
                </a:solidFill>
              </a:rPr>
              <a:t> </a:t>
            </a:r>
            <a:r>
              <a:rPr lang="en-US" sz="1640" b="1" dirty="0">
                <a:solidFill>
                  <a:srgbClr val="C00000"/>
                </a:solidFill>
              </a:rPr>
              <a:t>(</a:t>
            </a:r>
            <a:r>
              <a:rPr lang="en-US" sz="1640" b="1" i="1" dirty="0">
                <a:solidFill>
                  <a:srgbClr val="C00000"/>
                </a:solidFill>
              </a:rPr>
              <a:t>s</a:t>
            </a:r>
            <a:r>
              <a:rPr lang="en-US" sz="1640" b="1" dirty="0">
                <a:solidFill>
                  <a:srgbClr val="C00000"/>
                </a:solidFill>
              </a:rPr>
              <a:t>) </a:t>
            </a:r>
            <a:r>
              <a:rPr lang="en-US" sz="1640" b="1" dirty="0" smtClean="0">
                <a:solidFill>
                  <a:srgbClr val="C00000"/>
                </a:solidFill>
              </a:rPr>
              <a:t>+ </a:t>
            </a:r>
            <a:r>
              <a:rPr lang="en-US" sz="1640" b="1" dirty="0">
                <a:solidFill>
                  <a:srgbClr val="C00000"/>
                </a:solidFill>
              </a:rPr>
              <a:t>Cu (s)</a:t>
            </a:r>
          </a:p>
          <a:p>
            <a:pPr marL="723900" indent="-342900">
              <a:buFont typeface="+mj-lt"/>
              <a:buAutoNum type="alphaLcPeriod"/>
              <a:tabLst>
                <a:tab pos="1258888" algn="l"/>
                <a:tab pos="2967038" algn="l"/>
              </a:tabLst>
            </a:pPr>
            <a:r>
              <a:rPr lang="en-US" sz="1640" dirty="0" smtClean="0"/>
              <a:t>What </a:t>
            </a:r>
            <a:r>
              <a:rPr lang="en-US" sz="1640" dirty="0"/>
              <a:t>does the word redox stand for?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dirty="0" smtClean="0"/>
              <a:t>For </a:t>
            </a:r>
            <a:r>
              <a:rPr lang="en-US" sz="1640" dirty="0"/>
              <a:t>the above reaction, </a:t>
            </a:r>
            <a:r>
              <a:rPr lang="en-US" sz="1640" dirty="0" smtClean="0"/>
              <a:t>name:</a:t>
            </a:r>
            <a:br>
              <a:rPr lang="en-US" sz="1640" dirty="0" smtClean="0"/>
            </a:br>
            <a:r>
              <a:rPr lang="en-US" sz="1640" dirty="0" err="1" smtClean="0"/>
              <a:t>i</a:t>
            </a:r>
            <a:r>
              <a:rPr lang="en-US" sz="1640" dirty="0" smtClean="0"/>
              <a:t> 	the </a:t>
            </a:r>
            <a:r>
              <a:rPr lang="en-US" sz="1640" dirty="0"/>
              <a:t>reducing agent </a:t>
            </a:r>
            <a:r>
              <a:rPr lang="en-US" sz="1640" dirty="0" smtClean="0"/>
              <a:t>  </a:t>
            </a:r>
            <a:r>
              <a:rPr lang="en-US" sz="1640" b="1" dirty="0" smtClean="0"/>
              <a:t>ii</a:t>
            </a:r>
            <a:r>
              <a:rPr lang="en-US" sz="1640" dirty="0" smtClean="0"/>
              <a:t> </a:t>
            </a:r>
            <a:r>
              <a:rPr lang="en-US" sz="1640" dirty="0"/>
              <a:t>the </a:t>
            </a:r>
            <a:r>
              <a:rPr lang="en-US" sz="1640" dirty="0" err="1"/>
              <a:t>oxidising</a:t>
            </a:r>
            <a:r>
              <a:rPr lang="en-US" sz="1640" dirty="0"/>
              <a:t> agent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dirty="0" smtClean="0"/>
              <a:t>Describe </a:t>
            </a:r>
            <a:r>
              <a:rPr lang="en-US" sz="1640" dirty="0"/>
              <a:t>the electron transfer in the reaction.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dirty="0" smtClean="0"/>
              <a:t>Explain </a:t>
            </a:r>
            <a:r>
              <a:rPr lang="en-US" sz="1640" dirty="0"/>
              <a:t>as fully as you can why the </a:t>
            </a:r>
            <a:r>
              <a:rPr lang="en-US" sz="1640" dirty="0" smtClean="0"/>
              <a:t>reverse reaction </a:t>
            </a:r>
            <a:r>
              <a:rPr lang="en-US" sz="1640" dirty="0"/>
              <a:t>does not occur.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b="1" dirty="0" err="1" smtClean="0"/>
              <a:t>i</a:t>
            </a:r>
            <a:r>
              <a:rPr lang="en-US" sz="1640" dirty="0" smtClean="0"/>
              <a:t> 	Name </a:t>
            </a:r>
            <a:r>
              <a:rPr lang="en-US" sz="1640" dirty="0"/>
              <a:t>one metal that would remove </a:t>
            </a:r>
            <a:r>
              <a:rPr lang="en-US" sz="1640" dirty="0" smtClean="0"/>
              <a:t>the oxygen </a:t>
            </a:r>
            <a:r>
              <a:rPr lang="en-US" sz="1640" dirty="0"/>
              <a:t>from magnesium </a:t>
            </a:r>
            <a:r>
              <a:rPr lang="en-US" sz="1640" dirty="0" smtClean="0"/>
              <a:t>oxide.</a:t>
            </a:r>
            <a:br>
              <a:rPr lang="en-US" sz="1640" dirty="0" smtClean="0"/>
            </a:br>
            <a:r>
              <a:rPr lang="en-US" sz="1640" b="1" dirty="0" smtClean="0"/>
              <a:t>ii </a:t>
            </a:r>
            <a:r>
              <a:rPr lang="en-US" sz="1640" dirty="0" smtClean="0"/>
              <a:t>	Does </a:t>
            </a:r>
            <a:r>
              <a:rPr lang="en-US" sz="1640" dirty="0"/>
              <a:t>this metal gain electrons, or lose </a:t>
            </a:r>
            <a:r>
              <a:rPr lang="en-US" sz="1640" dirty="0" smtClean="0"/>
              <a:t>them, more </a:t>
            </a:r>
            <a:r>
              <a:rPr lang="en-US" sz="1640" dirty="0"/>
              <a:t>easily than magnesium does?</a:t>
            </a:r>
          </a:p>
          <a:p>
            <a:pPr marL="361950" indent="-361950">
              <a:buFont typeface="+mj-lt"/>
              <a:buAutoNum type="arabicPeriod" startAt="7"/>
              <a:tabLst>
                <a:tab pos="1069975" algn="l"/>
                <a:tab pos="2967038" algn="l"/>
              </a:tabLst>
            </a:pPr>
            <a:r>
              <a:rPr lang="en-US" sz="1640" dirty="0" smtClean="0"/>
              <a:t>When </a:t>
            </a:r>
            <a:r>
              <a:rPr lang="en-US" sz="1640" dirty="0"/>
              <a:t>the pale blue compound </a:t>
            </a:r>
            <a:r>
              <a:rPr lang="en-US" sz="1640" dirty="0" smtClean="0"/>
              <a:t>copper(II) hydroxide </a:t>
            </a:r>
            <a:r>
              <a:rPr lang="en-US" sz="1640" dirty="0"/>
              <a:t>is heated, thermal decomposition </a:t>
            </a:r>
            <a:r>
              <a:rPr lang="en-US" sz="1640" dirty="0" smtClean="0"/>
              <a:t>occurs and </a:t>
            </a:r>
            <a:r>
              <a:rPr lang="en-US" sz="1640" dirty="0"/>
              <a:t>steam is given off.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b="1" dirty="0" err="1" smtClean="0"/>
              <a:t>i</a:t>
            </a:r>
            <a:r>
              <a:rPr lang="en-US" sz="1640" dirty="0" smtClean="0"/>
              <a:t> 	What </a:t>
            </a:r>
            <a:r>
              <a:rPr lang="en-US" sz="1640" dirty="0"/>
              <a:t>does thermal decomposition </a:t>
            </a:r>
            <a:r>
              <a:rPr lang="en-US" sz="1640" dirty="0" smtClean="0"/>
              <a:t>mean?</a:t>
            </a:r>
            <a:br>
              <a:rPr lang="en-US" sz="1640" dirty="0" smtClean="0"/>
            </a:br>
            <a:r>
              <a:rPr lang="en-US" sz="1640" b="1" dirty="0" smtClean="0"/>
              <a:t>ii</a:t>
            </a:r>
            <a:r>
              <a:rPr lang="en-US" sz="1640" dirty="0" smtClean="0"/>
              <a:t> 	Write </a:t>
            </a:r>
            <a:r>
              <a:rPr lang="en-US" sz="1640" dirty="0"/>
              <a:t>the chemical equation for the </a:t>
            </a:r>
            <a:r>
              <a:rPr lang="en-US" sz="1640" dirty="0" smtClean="0"/>
              <a:t>reaction.</a:t>
            </a:r>
            <a:br>
              <a:rPr lang="en-US" sz="1640" dirty="0" smtClean="0"/>
            </a:br>
            <a:r>
              <a:rPr lang="en-US" sz="1640" b="1" dirty="0" smtClean="0"/>
              <a:t>iii</a:t>
            </a:r>
            <a:r>
              <a:rPr lang="en-US" sz="1640" dirty="0" smtClean="0"/>
              <a:t> 	What </a:t>
            </a:r>
            <a:r>
              <a:rPr lang="en-US" sz="1640" dirty="0"/>
              <a:t>colour change would you observe?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dirty="0" smtClean="0"/>
              <a:t>Name </a:t>
            </a:r>
            <a:r>
              <a:rPr lang="en-US" sz="1640" dirty="0"/>
              <a:t>a hydroxide that does not </a:t>
            </a:r>
            <a:r>
              <a:rPr lang="en-US" sz="1640" dirty="0" smtClean="0"/>
              <a:t>decompose when </a:t>
            </a:r>
            <a:r>
              <a:rPr lang="en-US" sz="1640" dirty="0"/>
              <a:t>heated.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dirty="0" smtClean="0"/>
              <a:t>In further experiments, nitrates of copper and sodium are heated.</a:t>
            </a:r>
            <a:br>
              <a:rPr lang="en-US" sz="1640" dirty="0" smtClean="0"/>
            </a:br>
            <a:r>
              <a:rPr lang="en-US" sz="1640" dirty="0" err="1" smtClean="0"/>
              <a:t>i</a:t>
            </a:r>
            <a:r>
              <a:rPr lang="en-US" sz="1640" dirty="0" smtClean="0"/>
              <a:t> 	Which gas is released in both experiments?</a:t>
            </a:r>
            <a:br>
              <a:rPr lang="en-US" sz="1640" dirty="0" smtClean="0"/>
            </a:br>
            <a:r>
              <a:rPr lang="en-US" sz="1640" dirty="0" smtClean="0"/>
              <a:t>ii 	One of the nitrates also releases the brown gas nitrogen dioxide. Which one?</a:t>
            </a:r>
            <a:br>
              <a:rPr lang="en-US" sz="1640" dirty="0" smtClean="0"/>
            </a:br>
            <a:r>
              <a:rPr lang="en-US" sz="1640" b="1" dirty="0" smtClean="0"/>
              <a:t>iii</a:t>
            </a:r>
            <a:r>
              <a:rPr lang="en-US" sz="1640" dirty="0" smtClean="0"/>
              <a:t> 	Write the equation for this reaction.</a:t>
            </a:r>
          </a:p>
          <a:p>
            <a:pPr marL="723900" indent="-342900">
              <a:buFont typeface="+mj-lt"/>
              <a:buAutoNum type="alphaLcPeriod"/>
              <a:tabLst>
                <a:tab pos="1069975" algn="l"/>
                <a:tab pos="2967038" algn="l"/>
              </a:tabLst>
            </a:pPr>
            <a:r>
              <a:rPr lang="en-US" sz="1640" dirty="0" smtClean="0"/>
              <a:t>Relate </a:t>
            </a:r>
            <a:r>
              <a:rPr lang="en-US" sz="1640" dirty="0"/>
              <a:t>the observations in </a:t>
            </a:r>
            <a:r>
              <a:rPr lang="en-US" sz="1640" b="1" dirty="0"/>
              <a:t>c</a:t>
            </a:r>
            <a:r>
              <a:rPr lang="en-US" sz="1640" dirty="0"/>
              <a:t> to the positions </a:t>
            </a:r>
            <a:r>
              <a:rPr lang="en-US" sz="1640" dirty="0" smtClean="0"/>
              <a:t>of copper </a:t>
            </a:r>
            <a:r>
              <a:rPr lang="en-US" sz="1640" dirty="0"/>
              <a:t>and sodium in the reactivity series.</a:t>
            </a:r>
            <a:endParaRPr lang="en-US" sz="164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8246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000" dirty="0" smtClean="0"/>
              <a:t>13 – Revision Questions – Extended Curriculum</a:t>
            </a:r>
            <a:endParaRPr lang="en-GB" sz="3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938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EEBCD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8"/>
              <a:tabLst>
                <a:tab pos="620713" algn="l"/>
                <a:tab pos="1258888" algn="l"/>
                <a:tab pos="2967038" algn="l"/>
              </a:tabLst>
            </a:pPr>
            <a:r>
              <a:rPr lang="en-US" sz="2340" dirty="0"/>
              <a:t>Look at the three cells </a:t>
            </a:r>
            <a:r>
              <a:rPr lang="en-US" sz="2340" dirty="0" smtClean="0"/>
              <a:t>right.</a:t>
            </a:r>
            <a:br>
              <a:rPr lang="en-US" sz="2340" dirty="0" smtClean="0"/>
            </a:br>
            <a:r>
              <a:rPr lang="en-US" sz="2340" b="1" dirty="0" smtClean="0"/>
              <a:t>a</a:t>
            </a:r>
            <a:r>
              <a:rPr lang="en-US" sz="2340" dirty="0" smtClean="0"/>
              <a:t> </a:t>
            </a:r>
            <a:r>
              <a:rPr lang="en-US" sz="2340" dirty="0"/>
              <a:t>How can you tell that the </a:t>
            </a:r>
            <a:r>
              <a:rPr lang="en-US" sz="2340" dirty="0" smtClean="0"/>
              <a:t/>
            </a:r>
            <a:br>
              <a:rPr lang="en-US" sz="2340" dirty="0" smtClean="0"/>
            </a:br>
            <a:r>
              <a:rPr lang="en-US" sz="2340" dirty="0" smtClean="0"/>
              <a:t>three </a:t>
            </a:r>
            <a:r>
              <a:rPr lang="en-US" sz="2340" dirty="0"/>
              <a:t>unknown </a:t>
            </a:r>
            <a:r>
              <a:rPr lang="en-US" sz="2340" dirty="0" smtClean="0"/>
              <a:t>metals are </a:t>
            </a:r>
            <a:r>
              <a:rPr lang="en-US" sz="2340" dirty="0"/>
              <a:t>all </a:t>
            </a:r>
            <a:r>
              <a:rPr lang="en-US" sz="2340" dirty="0" smtClean="0"/>
              <a:t/>
            </a:r>
            <a:br>
              <a:rPr lang="en-US" sz="2340" dirty="0" smtClean="0"/>
            </a:br>
            <a:r>
              <a:rPr lang="en-US" sz="2340" dirty="0" smtClean="0"/>
              <a:t>more </a:t>
            </a:r>
            <a:r>
              <a:rPr lang="en-US" sz="2340" dirty="0"/>
              <a:t>reactive than </a:t>
            </a:r>
            <a:r>
              <a:rPr lang="en-US" sz="2340" dirty="0" smtClean="0"/>
              <a:t>copper?</a:t>
            </a:r>
            <a:br>
              <a:rPr lang="en-US" sz="2340" dirty="0" smtClean="0"/>
            </a:br>
            <a:r>
              <a:rPr lang="en-US" sz="2340" b="1" dirty="0" smtClean="0"/>
              <a:t>b</a:t>
            </a:r>
            <a:r>
              <a:rPr lang="en-US" sz="2340" dirty="0" smtClean="0"/>
              <a:t> </a:t>
            </a:r>
            <a:r>
              <a:rPr lang="en-US" sz="2340" dirty="0"/>
              <a:t>Place the metals in order, </a:t>
            </a:r>
            <a:r>
              <a:rPr lang="en-US" sz="2340" dirty="0" smtClean="0"/>
              <a:t/>
            </a:r>
            <a:br>
              <a:rPr lang="en-US" sz="2340" dirty="0" smtClean="0"/>
            </a:br>
            <a:r>
              <a:rPr lang="en-US" sz="2340" dirty="0" smtClean="0"/>
              <a:t>most </a:t>
            </a:r>
            <a:r>
              <a:rPr lang="en-US" sz="2340" dirty="0"/>
              <a:t>reactive </a:t>
            </a:r>
            <a:r>
              <a:rPr lang="en-US" sz="2340" dirty="0" smtClean="0"/>
              <a:t>first.</a:t>
            </a:r>
            <a:br>
              <a:rPr lang="en-US" sz="2340" dirty="0" smtClean="0"/>
            </a:br>
            <a:r>
              <a:rPr lang="en-US" sz="2340" b="1" dirty="0" smtClean="0"/>
              <a:t>c</a:t>
            </a:r>
            <a:r>
              <a:rPr lang="en-US" sz="2340" dirty="0" smtClean="0"/>
              <a:t> </a:t>
            </a:r>
            <a:r>
              <a:rPr lang="en-US" sz="2340" dirty="0"/>
              <a:t>What voltage will be obtained in a cell </a:t>
            </a:r>
            <a:r>
              <a:rPr lang="en-US" sz="2340" dirty="0" smtClean="0"/>
              <a:t>using:</a:t>
            </a:r>
            <a:br>
              <a:rPr lang="en-US" sz="2340" dirty="0" smtClean="0"/>
            </a:br>
            <a:r>
              <a:rPr lang="en-US" sz="2340" dirty="0" smtClean="0"/>
              <a:t>	</a:t>
            </a:r>
            <a:r>
              <a:rPr lang="en-US" sz="2340" dirty="0" err="1" smtClean="0"/>
              <a:t>i</a:t>
            </a:r>
            <a:r>
              <a:rPr lang="en-US" sz="2340" dirty="0" smtClean="0"/>
              <a:t>  metals A and B? </a:t>
            </a:r>
            <a:br>
              <a:rPr lang="en-US" sz="2340" dirty="0" smtClean="0"/>
            </a:br>
            <a:r>
              <a:rPr lang="en-US" sz="2340" dirty="0" smtClean="0"/>
              <a:t>	ii metals B and C?</a:t>
            </a:r>
            <a:br>
              <a:rPr lang="en-US" sz="2340" dirty="0" smtClean="0"/>
            </a:br>
            <a:r>
              <a:rPr lang="en-US" sz="2340" b="1" dirty="0" smtClean="0"/>
              <a:t>d</a:t>
            </a:r>
            <a:r>
              <a:rPr lang="en-US" sz="2340" dirty="0" smtClean="0"/>
              <a:t> </a:t>
            </a:r>
            <a:r>
              <a:rPr lang="en-US" sz="2340" dirty="0"/>
              <a:t>For each cell in c, state which metal is </a:t>
            </a:r>
            <a:r>
              <a:rPr lang="en-US" sz="2340" dirty="0" smtClean="0"/>
              <a:t>the negative </a:t>
            </a:r>
            <a:r>
              <a:rPr lang="en-US" sz="2340" dirty="0"/>
              <a:t>terminal.</a:t>
            </a:r>
          </a:p>
          <a:p>
            <a:pPr marL="361950" indent="-361950">
              <a:buFont typeface="+mj-lt"/>
              <a:buAutoNum type="arabicPeriod" startAt="8"/>
              <a:tabLst>
                <a:tab pos="620713" algn="l"/>
                <a:tab pos="1258888" algn="l"/>
                <a:tab pos="2967038" algn="l"/>
              </a:tabLst>
            </a:pPr>
            <a:r>
              <a:rPr lang="en-US" sz="2340" dirty="0" smtClean="0"/>
              <a:t>In </a:t>
            </a:r>
            <a:r>
              <a:rPr lang="en-US" sz="2340" dirty="0"/>
              <a:t>simple cells, chemical reactions give </a:t>
            </a:r>
            <a:r>
              <a:rPr lang="en-US" sz="2340" dirty="0" smtClean="0"/>
              <a:t>electricity.</a:t>
            </a:r>
            <a:br>
              <a:rPr lang="en-US" sz="2340" dirty="0" smtClean="0"/>
            </a:br>
            <a:r>
              <a:rPr lang="en-US" sz="2340" b="1" dirty="0" smtClean="0"/>
              <a:t>a</a:t>
            </a:r>
            <a:r>
              <a:rPr lang="en-US" sz="2340" dirty="0" smtClean="0"/>
              <a:t> </a:t>
            </a:r>
            <a:r>
              <a:rPr lang="en-US" sz="2340" dirty="0"/>
              <a:t>Which other set-up also involves electricity </a:t>
            </a:r>
            <a:r>
              <a:rPr lang="en-US" sz="2340" dirty="0" smtClean="0"/>
              <a:t>and chemical reactions?</a:t>
            </a:r>
            <a:br>
              <a:rPr lang="en-US" sz="2340" dirty="0" smtClean="0"/>
            </a:br>
            <a:r>
              <a:rPr lang="en-US" sz="2340" b="1" dirty="0" smtClean="0"/>
              <a:t>b</a:t>
            </a:r>
            <a:r>
              <a:rPr lang="en-US" sz="2340" dirty="0" smtClean="0"/>
              <a:t> </a:t>
            </a:r>
            <a:r>
              <a:rPr lang="en-US" sz="2340" dirty="0"/>
              <a:t>What is the key difference between it </a:t>
            </a:r>
            <a:r>
              <a:rPr lang="en-US" sz="2340" dirty="0" smtClean="0"/>
              <a:t>and the </a:t>
            </a:r>
            <a:r>
              <a:rPr lang="en-US" sz="2340" dirty="0"/>
              <a:t>simple cell?</a:t>
            </a:r>
            <a:endParaRPr lang="en-US" sz="234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196752"/>
            <a:ext cx="4248472" cy="161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708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00" dirty="0"/>
              <a:t>Typical metallic properties of transition elements are high melting points and high density. Other metals </a:t>
            </a:r>
            <a:r>
              <a:rPr lang="en-US" sz="2100" dirty="0" smtClean="0"/>
              <a:t>have properties </a:t>
            </a:r>
            <a:r>
              <a:rPr lang="en-US" sz="2100" dirty="0"/>
              <a:t>that are not typical of most metals. Link the properties A to E on the left with the metals 1 to 5 </a:t>
            </a:r>
            <a:r>
              <a:rPr lang="en-US" sz="2100" dirty="0" smtClean="0"/>
              <a:t>on the </a:t>
            </a:r>
            <a:r>
              <a:rPr lang="en-US" sz="2100" dirty="0"/>
              <a:t>right</a:t>
            </a:r>
            <a:r>
              <a:rPr lang="en-US" sz="2100" dirty="0" smtClean="0"/>
              <a:t>.				[3]</a:t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sz="2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23528" y="2708920"/>
            <a:ext cx="4824536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that is liquid at room temperature. 	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3493840"/>
            <a:ext cx="4824536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very unreactive metal.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4278760"/>
            <a:ext cx="4824536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metal that is solid at room temperature and has a low melting point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5063680"/>
            <a:ext cx="4824536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metal that rusts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3528" y="5848599"/>
            <a:ext cx="4824536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metal, other than iron, that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magnetic.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60232" y="2708920"/>
            <a:ext cx="2160240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60232" y="3493840"/>
            <a:ext cx="2160240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Potassium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60232" y="4278760"/>
            <a:ext cx="2160240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Nickel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60232" y="5063680"/>
            <a:ext cx="2160240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Gold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60232" y="5848599"/>
            <a:ext cx="2160240" cy="648072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5: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099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59956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80" dirty="0" smtClean="0"/>
              <a:t>Complete </a:t>
            </a:r>
            <a:r>
              <a:rPr lang="en-US" sz="2180" dirty="0"/>
              <a:t>the equation for density:</a:t>
            </a:r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80" dirty="0" smtClean="0"/>
              <a:t>				  ___________ (in _____________ )</a:t>
            </a:r>
            <a:br>
              <a:rPr lang="en-US" sz="2180" dirty="0" smtClean="0"/>
            </a:br>
            <a:r>
              <a:rPr lang="en-US" sz="2180" dirty="0" smtClean="0"/>
              <a:t>	density </a:t>
            </a:r>
            <a:r>
              <a:rPr lang="en-US" sz="2180" dirty="0"/>
              <a:t>(in g/cm3) = </a:t>
            </a:r>
            <a:r>
              <a:rPr lang="en-US" sz="2180" dirty="0" smtClean="0"/>
              <a:t>------------------------------------------------</a:t>
            </a:r>
            <a:br>
              <a:rPr lang="en-US" sz="2180" dirty="0" smtClean="0"/>
            </a:br>
            <a:r>
              <a:rPr lang="en-US" sz="2180" dirty="0" smtClean="0"/>
              <a:t>				  ___________ (in _____________)	[2]</a:t>
            </a:r>
            <a:endParaRPr lang="en-US" sz="218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80" b="1" dirty="0" smtClean="0"/>
              <a:t>a.</a:t>
            </a:r>
            <a:r>
              <a:rPr lang="en-US" sz="2180" dirty="0" smtClean="0"/>
              <a:t> Complete these sentences about the chemical properties of reactive metals.</a:t>
            </a:r>
            <a:br>
              <a:rPr lang="en-US" sz="2180" dirty="0" smtClean="0"/>
            </a:br>
            <a:r>
              <a:rPr lang="en-US" sz="2180" dirty="0" smtClean="0"/>
              <a:t>	</a:t>
            </a:r>
            <a:r>
              <a:rPr lang="en-US" sz="2180" b="1" dirty="0" err="1" smtClean="0"/>
              <a:t>i</a:t>
            </a:r>
            <a:r>
              <a:rPr lang="en-US" sz="2180" dirty="0" smtClean="0"/>
              <a:t>. They react with dilute hydrochloric acid to form a  _____________________ and _____________________	[1]</a:t>
            </a:r>
            <a:br>
              <a:rPr lang="en-US" sz="2180" dirty="0" smtClean="0"/>
            </a:br>
            <a:r>
              <a:rPr lang="en-US" sz="2180" b="1" dirty="0" smtClean="0"/>
              <a:t>ii</a:t>
            </a:r>
            <a:r>
              <a:rPr lang="en-US" sz="2180" dirty="0" smtClean="0"/>
              <a:t>. They react with chlorine to form metal __________________	[1]</a:t>
            </a:r>
            <a:br>
              <a:rPr lang="en-US" sz="2180" dirty="0" smtClean="0"/>
            </a:br>
            <a:r>
              <a:rPr lang="en-US" sz="2180" b="1" dirty="0" smtClean="0"/>
              <a:t>b.</a:t>
            </a:r>
            <a:r>
              <a:rPr lang="en-US" sz="2180" dirty="0" smtClean="0"/>
              <a:t> Write balanced equations for the following:</a:t>
            </a:r>
            <a:br>
              <a:rPr lang="en-US" sz="2180" dirty="0" smtClean="0"/>
            </a:br>
            <a:r>
              <a:rPr lang="en-US" sz="2180" dirty="0" smtClean="0"/>
              <a:t>	</a:t>
            </a:r>
            <a:r>
              <a:rPr lang="en-US" sz="2180" b="1" dirty="0" err="1" smtClean="0"/>
              <a:t>i</a:t>
            </a:r>
            <a:r>
              <a:rPr lang="en-US" sz="2180" dirty="0"/>
              <a:t>. The reaction of aluminium with </a:t>
            </a:r>
            <a:r>
              <a:rPr lang="en-US" sz="2180" dirty="0" smtClean="0"/>
              <a:t>oxygen.</a:t>
            </a:r>
            <a:br>
              <a:rPr lang="en-US" sz="2180" dirty="0" smtClean="0"/>
            </a:br>
            <a:r>
              <a:rPr lang="en-US" sz="2180" dirty="0" smtClean="0"/>
              <a:t>	</a:t>
            </a:r>
            <a:r>
              <a:rPr lang="en-US" sz="2180" b="1" dirty="0" smtClean="0"/>
              <a:t>ii</a:t>
            </a:r>
            <a:r>
              <a:rPr lang="en-US" sz="2180" dirty="0" smtClean="0"/>
              <a:t> </a:t>
            </a:r>
            <a:r>
              <a:rPr lang="en-US" sz="2180" dirty="0"/>
              <a:t>The reaction of magnesium with hydrochloric acid.</a:t>
            </a:r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8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80" dirty="0" smtClean="0"/>
              <a:t>A </a:t>
            </a:r>
            <a:r>
              <a:rPr lang="en-US" sz="2180" dirty="0"/>
              <a:t>2 cm x 2 cm x 2 cm cube of magnesium reacts completely with hydrochloric acid. 13.92 dm</a:t>
            </a:r>
            <a:r>
              <a:rPr lang="en-US" sz="2180" baseline="30000" dirty="0"/>
              <a:t>3</a:t>
            </a:r>
            <a:r>
              <a:rPr lang="en-US" sz="2180" dirty="0"/>
              <a:t> of </a:t>
            </a:r>
            <a:r>
              <a:rPr lang="en-US" sz="2180" dirty="0" smtClean="0"/>
              <a:t>hydrogen is </a:t>
            </a:r>
            <a:r>
              <a:rPr lang="en-US" sz="2180" dirty="0"/>
              <a:t>produced. Calculate the density of magnesium. </a:t>
            </a:r>
            <a:r>
              <a:rPr lang="en-US" sz="2180" dirty="0" smtClean="0"/>
              <a:t>A</a:t>
            </a:r>
            <a:r>
              <a:rPr lang="en-US" sz="2180" baseline="-25000" dirty="0" smtClean="0"/>
              <a:t>1</a:t>
            </a:r>
            <a:r>
              <a:rPr lang="en-US" sz="2180" dirty="0" smtClean="0"/>
              <a:t> </a:t>
            </a:r>
            <a:r>
              <a:rPr lang="en-US" sz="2180" dirty="0"/>
              <a:t>Mg = 24 </a:t>
            </a:r>
            <a:r>
              <a:rPr lang="en-US" sz="2180" dirty="0" smtClean="0"/>
              <a:t>	                         [</a:t>
            </a:r>
            <a:r>
              <a:rPr lang="en-US" sz="2180" dirty="0"/>
              <a:t>4]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95848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2629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709613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400" b="1" dirty="0" smtClean="0"/>
              <a:t>a</a:t>
            </a:r>
            <a:r>
              <a:rPr lang="en-US" sz="2400" b="1" dirty="0"/>
              <a:t>.</a:t>
            </a:r>
            <a:r>
              <a:rPr lang="en-US" sz="2400" dirty="0"/>
              <a:t> Complete these equations for the reactions of metals with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water </a:t>
            </a:r>
            <a:r>
              <a:rPr lang="en-US" sz="2400" dirty="0"/>
              <a:t>or </a:t>
            </a:r>
            <a:r>
              <a:rPr lang="en-US" sz="2400" dirty="0" smtClean="0"/>
              <a:t>steam.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dirty="0" err="1" smtClean="0"/>
              <a:t>i</a:t>
            </a:r>
            <a:r>
              <a:rPr lang="en-US" sz="2400" dirty="0" smtClean="0"/>
              <a:t> ______ Na(</a:t>
            </a:r>
            <a:r>
              <a:rPr lang="en-US" sz="2400" i="1" dirty="0" smtClean="0"/>
              <a:t>s</a:t>
            </a:r>
            <a:r>
              <a:rPr lang="en-US" sz="2400" dirty="0"/>
              <a:t>) + </a:t>
            </a:r>
            <a:r>
              <a:rPr lang="en-US" sz="2400" dirty="0" smtClean="0"/>
              <a:t>______  H20(l</a:t>
            </a:r>
            <a:r>
              <a:rPr lang="en-US" sz="2400" dirty="0"/>
              <a:t>) </a:t>
            </a:r>
            <a:r>
              <a:rPr lang="en-US" sz="2400" dirty="0" smtClean="0">
                <a:sym typeface="Wingdings 3" panose="05040102010807070707" pitchFamily="18" charset="2"/>
              </a:rPr>
              <a:t></a:t>
            </a:r>
            <a:r>
              <a:rPr lang="en-US" sz="2400" dirty="0" smtClean="0"/>
              <a:t> _______ </a:t>
            </a:r>
            <a:r>
              <a:rPr lang="en-US" sz="2400" dirty="0"/>
              <a:t>+ </a:t>
            </a:r>
            <a:r>
              <a:rPr lang="en-US" sz="2400" dirty="0" smtClean="0"/>
              <a:t>_______	[3]</a:t>
            </a:r>
            <a:br>
              <a:rPr lang="en-US" sz="2400" dirty="0" smtClean="0"/>
            </a:br>
            <a:r>
              <a:rPr lang="en-US" sz="2400" dirty="0" smtClean="0"/>
              <a:t>	ii </a:t>
            </a:r>
            <a:r>
              <a:rPr lang="en-US" sz="2400" dirty="0"/>
              <a:t>_______ </a:t>
            </a:r>
            <a:r>
              <a:rPr lang="en-US" sz="2400" dirty="0" smtClean="0"/>
              <a:t>Fe(</a:t>
            </a:r>
            <a:r>
              <a:rPr lang="en-US" sz="2400" i="1" dirty="0" smtClean="0"/>
              <a:t>s</a:t>
            </a:r>
            <a:r>
              <a:rPr lang="en-US" sz="2400" dirty="0"/>
              <a:t>) + </a:t>
            </a:r>
            <a:r>
              <a:rPr lang="en-US" sz="2400" dirty="0" smtClean="0"/>
              <a:t>_____ </a:t>
            </a:r>
            <a:r>
              <a:rPr lang="en-US" sz="2400" dirty="0">
                <a:sym typeface="Wingdings 3" panose="05040102010807070707" pitchFamily="18" charset="2"/>
              </a:rPr>
              <a:t></a:t>
            </a:r>
            <a:r>
              <a:rPr lang="en-US" sz="2400" dirty="0" smtClean="0"/>
              <a:t> ______ Fe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O (</a:t>
            </a:r>
            <a:r>
              <a:rPr lang="en-US" sz="2400" dirty="0"/>
              <a:t>s) </a:t>
            </a:r>
            <a:r>
              <a:rPr lang="en-US" sz="2400" dirty="0" smtClean="0"/>
              <a:t>+ ______ 	[3]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b="1" dirty="0"/>
              <a:t>.</a:t>
            </a:r>
            <a:r>
              <a:rPr lang="en-US" sz="2400" dirty="0"/>
              <a:t> Complete these sentences about the reaction of metals with </a:t>
            </a:r>
            <a:r>
              <a:rPr lang="en-US" sz="2400" dirty="0" smtClean="0"/>
              <a:t>water.</a:t>
            </a:r>
            <a:br>
              <a:rPr lang="en-US" sz="2400" dirty="0" smtClean="0"/>
            </a:br>
            <a:r>
              <a:rPr lang="en-US" sz="2400" dirty="0" smtClean="0"/>
              <a:t>The </a:t>
            </a:r>
            <a:r>
              <a:rPr lang="en-US" sz="2400" dirty="0"/>
              <a:t>products formed by metals that react </a:t>
            </a:r>
            <a:r>
              <a:rPr lang="en-US" sz="2400" dirty="0" smtClean="0"/>
              <a:t>with __________ water </a:t>
            </a:r>
            <a:r>
              <a:rPr lang="en-US" sz="2400" dirty="0"/>
              <a:t>are a </a:t>
            </a:r>
            <a:r>
              <a:rPr lang="en-US" sz="2400" dirty="0" smtClean="0"/>
              <a:t>metal </a:t>
            </a:r>
            <a:r>
              <a:rPr lang="en-US" sz="2400" dirty="0"/>
              <a:t>__________ </a:t>
            </a:r>
            <a:r>
              <a:rPr lang="en-US" sz="2400" dirty="0" smtClean="0"/>
              <a:t>and </a:t>
            </a:r>
            <a:r>
              <a:rPr lang="en-US" sz="2400" dirty="0"/>
              <a:t>__________ </a:t>
            </a:r>
            <a:r>
              <a:rPr lang="en-US" sz="2400" dirty="0" smtClean="0"/>
              <a:t>The </a:t>
            </a:r>
            <a:r>
              <a:rPr lang="en-US" sz="2400" dirty="0"/>
              <a:t>hydroxides are alkaline and so </a:t>
            </a:r>
            <a:r>
              <a:rPr lang="en-US" sz="2400" dirty="0" smtClean="0"/>
              <a:t>turn </a:t>
            </a:r>
            <a:r>
              <a:rPr lang="en-US" sz="2400" dirty="0"/>
              <a:t>__________ </a:t>
            </a:r>
            <a:r>
              <a:rPr lang="en-US" sz="2400" dirty="0" smtClean="0"/>
              <a:t>The </a:t>
            </a:r>
            <a:r>
              <a:rPr lang="en-US" sz="2400" dirty="0"/>
              <a:t>products formed by metals that react only with steam are a </a:t>
            </a:r>
            <a:r>
              <a:rPr lang="en-US" sz="2400" dirty="0" smtClean="0"/>
              <a:t>metal __________ and </a:t>
            </a:r>
            <a:r>
              <a:rPr lang="en-US" sz="2400" dirty="0"/>
              <a:t>__________ </a:t>
            </a:r>
            <a:r>
              <a:rPr lang="en-US" sz="2400" dirty="0" smtClean="0"/>
              <a:t>Copper </a:t>
            </a:r>
            <a:r>
              <a:rPr lang="en-US" sz="2400" dirty="0"/>
              <a:t>does not react with </a:t>
            </a:r>
            <a:r>
              <a:rPr lang="en-US" sz="2400" dirty="0" smtClean="0"/>
              <a:t>water </a:t>
            </a:r>
            <a:r>
              <a:rPr lang="en-US" sz="2400" dirty="0"/>
              <a:t>because it </a:t>
            </a:r>
            <a:r>
              <a:rPr lang="en-US" sz="2400" dirty="0" smtClean="0"/>
              <a:t>is __________ reactive than</a:t>
            </a:r>
            <a:r>
              <a:rPr lang="en-US" sz="2400" dirty="0"/>
              <a:t> __________ </a:t>
            </a:r>
            <a:r>
              <a:rPr lang="en-US" sz="2400" dirty="0" smtClean="0"/>
              <a:t>and </a:t>
            </a:r>
            <a:r>
              <a:rPr lang="en-US" sz="2400" dirty="0"/>
              <a:t>cannot take the __________ </a:t>
            </a:r>
            <a:r>
              <a:rPr lang="en-US" sz="2400" dirty="0" smtClean="0"/>
              <a:t>away </a:t>
            </a:r>
            <a:r>
              <a:rPr lang="en-US" sz="2400" dirty="0"/>
              <a:t>from </a:t>
            </a:r>
            <a:r>
              <a:rPr lang="en-US" sz="2400" dirty="0" smtClean="0"/>
              <a:t>the hydrogen </a:t>
            </a:r>
            <a:r>
              <a:rPr lang="en-US" sz="2400" dirty="0"/>
              <a:t>in the water</a:t>
            </a:r>
            <a:r>
              <a:rPr lang="en-US" sz="2400" dirty="0" smtClean="0"/>
              <a:t>.			          [10]</a:t>
            </a:r>
            <a:endParaRPr lang="en-US" sz="2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3510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5693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260" dirty="0"/>
              <a:t>Some observations for the reaction of metals with water are given in the table</a:t>
            </a:r>
            <a:r>
              <a:rPr lang="en-US" sz="2260" dirty="0" smtClean="0"/>
              <a:t>.</a:t>
            </a:r>
            <a:br>
              <a:rPr lang="en-US" sz="2260" dirty="0" smtClean="0"/>
            </a:br>
            <a:r>
              <a:rPr lang="en-US" sz="2260" dirty="0"/>
              <a:t/>
            </a:r>
            <a:br>
              <a:rPr lang="en-US" sz="2260" dirty="0"/>
            </a:br>
            <a:r>
              <a:rPr lang="en-US" sz="2260" dirty="0"/>
              <a:t/>
            </a:r>
            <a:br>
              <a:rPr lang="en-US" sz="2260" dirty="0"/>
            </a:br>
            <a:r>
              <a:rPr lang="en-US" sz="2260" dirty="0"/>
              <a:t/>
            </a:r>
            <a:br>
              <a:rPr lang="en-US" sz="2260" dirty="0"/>
            </a:br>
            <a:r>
              <a:rPr lang="en-US" sz="2260" dirty="0"/>
              <a:t/>
            </a:r>
            <a:br>
              <a:rPr lang="en-US" sz="2260" dirty="0"/>
            </a:br>
            <a:r>
              <a:rPr lang="en-US" sz="2260" dirty="0"/>
              <a:t/>
            </a:r>
            <a:br>
              <a:rPr lang="en-US" sz="2260" dirty="0"/>
            </a:br>
            <a:r>
              <a:rPr lang="en-US" sz="2260" dirty="0"/>
              <a:t/>
            </a:r>
            <a:br>
              <a:rPr lang="en-US" sz="2260" dirty="0"/>
            </a:br>
            <a:r>
              <a:rPr lang="en-US" sz="2260" dirty="0"/>
              <a:t/>
            </a:r>
            <a:br>
              <a:rPr lang="en-US" sz="2260" dirty="0"/>
            </a:br>
            <a:r>
              <a:rPr lang="en-US" sz="2260" dirty="0" smtClean="0"/>
              <a:t/>
            </a:r>
            <a:br>
              <a:rPr lang="en-US" sz="2260" dirty="0" smtClean="0"/>
            </a:br>
            <a:endParaRPr lang="en-US" sz="226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260" dirty="0" smtClean="0"/>
              <a:t>Put </a:t>
            </a:r>
            <a:r>
              <a:rPr lang="en-US" sz="2260" dirty="0"/>
              <a:t>calcium, magnesium, and zinc in order of their reactivity. Put the least reactive first</a:t>
            </a:r>
            <a:r>
              <a:rPr lang="en-US" sz="2260" dirty="0" smtClean="0"/>
              <a:t>.				[1]</a:t>
            </a:r>
            <a:endParaRPr lang="en-US" sz="226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260" dirty="0" smtClean="0"/>
              <a:t>Barium </a:t>
            </a:r>
            <a:r>
              <a:rPr lang="en-US" sz="2260" dirty="0"/>
              <a:t>is more reactive than calcium and lead is less reactive than </a:t>
            </a:r>
            <a:r>
              <a:rPr lang="en-US" sz="2260" dirty="0" smtClean="0"/>
              <a:t>zinc. Write </a:t>
            </a:r>
            <a:r>
              <a:rPr lang="en-US" sz="2260" dirty="0"/>
              <a:t>the observations for barium and lead in the table above</a:t>
            </a:r>
            <a:r>
              <a:rPr lang="en-US" sz="2260" dirty="0" smtClean="0"/>
              <a:t>.					[3]</a:t>
            </a:r>
            <a:endParaRPr lang="en-US" sz="226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029438"/>
              </p:ext>
            </p:extLst>
          </p:nvPr>
        </p:nvGraphicFramePr>
        <p:xfrm>
          <a:off x="323528" y="1916832"/>
          <a:ext cx="8424936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58326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Observations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Barium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gives off bubbles rapidly with cold water, disappears quite quickly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gives a few bubbles with hot water, disappears slowly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reacts when heated to red-heat with steam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5355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938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260" dirty="0"/>
              <a:t>Put these metals in order of their reactivity with hydrochloric acid using the information below..</a:t>
            </a:r>
            <a:br>
              <a:rPr lang="en-US" sz="2260" dirty="0"/>
            </a:br>
            <a:endParaRPr lang="en-US" sz="226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26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26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26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26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26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26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200" dirty="0"/>
          </a:p>
          <a:p>
            <a:pPr>
              <a:buClr>
                <a:srgbClr val="C00000"/>
              </a:buClr>
              <a:tabLst>
                <a:tab pos="44767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260" dirty="0" smtClean="0"/>
              <a:t>	least reactive _________________________most </a:t>
            </a:r>
            <a:r>
              <a:rPr lang="en-US" sz="2260" dirty="0"/>
              <a:t>reactive </a:t>
            </a:r>
            <a:r>
              <a:rPr lang="en-US" sz="2260" dirty="0" smtClean="0"/>
              <a:t>	[1]</a:t>
            </a:r>
            <a:endParaRPr lang="en-US" sz="2260" dirty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26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260" dirty="0" smtClean="0"/>
              <a:t>Write </a:t>
            </a:r>
            <a:r>
              <a:rPr lang="en-US" sz="2260" dirty="0"/>
              <a:t>an ionic equation for the reaction of magnesium with hydrochloric </a:t>
            </a:r>
            <a:r>
              <a:rPr lang="en-US" sz="2260" dirty="0" smtClean="0"/>
              <a:t>acid.</a:t>
            </a:r>
            <a:br>
              <a:rPr lang="en-US" sz="2260" dirty="0" smtClean="0"/>
            </a:br>
            <a:r>
              <a:rPr lang="en-US" sz="2260" dirty="0" smtClean="0"/>
              <a:t>Split </a:t>
            </a:r>
            <a:r>
              <a:rPr lang="en-US" sz="2260" dirty="0"/>
              <a:t>this equation into two half-equations, one showing oxidation and the other reduction. </a:t>
            </a:r>
            <a:r>
              <a:rPr lang="en-US" sz="2260" dirty="0" smtClean="0"/>
              <a:t>		            [</a:t>
            </a:r>
            <a:r>
              <a:rPr lang="en-US" sz="2260" dirty="0"/>
              <a:t>4]</a:t>
            </a:r>
            <a:endParaRPr lang="en-US" sz="226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808756"/>
              </p:ext>
            </p:extLst>
          </p:nvPr>
        </p:nvGraphicFramePr>
        <p:xfrm>
          <a:off x="323528" y="1988840"/>
          <a:ext cx="842493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2664296"/>
                <a:gridCol w="38164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Concentration of</a:t>
                      </a:r>
                    </a:p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HCI(</a:t>
                      </a:r>
                      <a:r>
                        <a:rPr lang="en-US" sz="2000" i="1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in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/dm</a:t>
                      </a:r>
                      <a:r>
                        <a:rPr lang="en-US" sz="20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Observations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Slow bubbling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6.0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Slow bubbling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Lithium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Rapid stream of bubbles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Steady stream of bubbles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8316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55367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4013" indent="-35401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1500" dirty="0"/>
              <a:t>The diagram shows different metals placed in solutions of </a:t>
            </a:r>
            <a:r>
              <a:rPr lang="en-US" sz="1500" dirty="0" smtClean="0"/>
              <a:t>metal </a:t>
            </a:r>
            <a:r>
              <a:rPr lang="en-US" sz="1500" dirty="0"/>
              <a:t>salts. In each case a reaction occurs.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5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500" dirty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1500" dirty="0" smtClean="0"/>
              <a:t/>
            </a:r>
            <a:br>
              <a:rPr lang="en-US" sz="1500" dirty="0" smtClean="0"/>
            </a:br>
            <a:endParaRPr lang="en-US" sz="5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500" dirty="0"/>
          </a:p>
          <a:p>
            <a:r>
              <a:rPr lang="en-US" sz="1500" dirty="0" smtClean="0"/>
              <a:t>          Some </a:t>
            </a:r>
            <a:r>
              <a:rPr lang="en-US" sz="1500" dirty="0"/>
              <a:t>of the results are shown in the table. </a:t>
            </a:r>
            <a:endParaRPr lang="en-US" sz="1500" dirty="0" smtClean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/>
            </a:r>
            <a:br>
              <a:rPr lang="en-US" sz="1500" dirty="0" smtClean="0"/>
            </a:br>
            <a:endParaRPr lang="en-US" sz="15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5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5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5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050" dirty="0" smtClean="0"/>
              <a:t/>
            </a:r>
            <a:br>
              <a:rPr lang="en-US" sz="1050" dirty="0" smtClean="0"/>
            </a:br>
            <a:endParaRPr lang="en-US" sz="105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500" dirty="0" smtClean="0"/>
          </a:p>
          <a:p>
            <a:pPr marL="354013" indent="-35401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1500" dirty="0" smtClean="0"/>
              <a:t>Complete the table to show the colour changes.</a:t>
            </a:r>
          </a:p>
          <a:p>
            <a:pPr marL="354013" indent="-35401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1500" dirty="0" smtClean="0"/>
              <a:t>Use </a:t>
            </a:r>
            <a:r>
              <a:rPr lang="en-US" sz="1500" dirty="0"/>
              <a:t>the results to arrange the metals in order of their </a:t>
            </a:r>
            <a:r>
              <a:rPr lang="en-US" sz="1500" dirty="0" smtClean="0"/>
              <a:t>reactivity.</a:t>
            </a:r>
            <a:br>
              <a:rPr lang="en-US" sz="1500" dirty="0" smtClean="0"/>
            </a:br>
            <a:r>
              <a:rPr lang="en-US" sz="1500" dirty="0" smtClean="0"/>
              <a:t>least reactive ___________________________________________________most </a:t>
            </a:r>
            <a:r>
              <a:rPr lang="en-US" sz="1500" dirty="0"/>
              <a:t>reactive </a:t>
            </a:r>
            <a:r>
              <a:rPr lang="en-US" sz="1500" dirty="0" smtClean="0"/>
              <a:t> [1]</a:t>
            </a:r>
            <a:endParaRPr lang="en-US" sz="1500" dirty="0"/>
          </a:p>
          <a:p>
            <a:pPr marL="354013" indent="-35401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1500" dirty="0" smtClean="0"/>
              <a:t>Explain </a:t>
            </a:r>
            <a:r>
              <a:rPr lang="en-US" sz="1500" dirty="0"/>
              <a:t>why there would be no colour change when a copper rod is placed in aqueous zinc sulfate</a:t>
            </a:r>
            <a:r>
              <a:rPr lang="en-US" sz="1500" dirty="0" smtClean="0"/>
              <a:t>.		           [1]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26052" y="6177483"/>
            <a:ext cx="432048" cy="49187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407396"/>
              </p:ext>
            </p:extLst>
          </p:nvPr>
        </p:nvGraphicFramePr>
        <p:xfrm>
          <a:off x="323528" y="2937480"/>
          <a:ext cx="8424936" cy="2422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3384376"/>
                <a:gridCol w="3456384"/>
              </a:tblGrid>
              <a:tr h="292123">
                <a:tc>
                  <a:txBody>
                    <a:bodyPr/>
                    <a:lstStyle/>
                    <a:p>
                      <a:pPr algn="ctr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Experiment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Colour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at the start</a:t>
                      </a:r>
                      <a:endParaRPr lang="en-GB" sz="140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Colour after 20 minutes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11214">
                <a:tc>
                  <a:txBody>
                    <a:bodyPr/>
                    <a:lstStyle/>
                    <a:p>
                      <a:pPr algn="ctr"/>
                      <a:r>
                        <a:rPr lang="en-IE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Brown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r>
                        <a:rPr lang="en-IE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Colourless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silver-grey surface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r>
                        <a:rPr lang="en-IE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11214">
                <a:tc>
                  <a:txBody>
                    <a:bodyPr/>
                    <a:lstStyle/>
                    <a:p>
                      <a:pPr algn="ctr"/>
                      <a:r>
                        <a:rPr lang="en-IE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Silver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      ______________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______________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r>
                        <a:rPr lang="en-IE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63299">
                <a:tc>
                  <a:txBody>
                    <a:bodyPr/>
                    <a:lstStyle/>
                    <a:p>
                      <a:pPr algn="ctr"/>
                      <a:r>
                        <a:rPr lang="en-IE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Grey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r>
                        <a:rPr lang="en-IE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Light green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______________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r>
                        <a:rPr lang="en-IE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11214">
                <a:tc>
                  <a:txBody>
                    <a:bodyPr/>
                    <a:lstStyle/>
                    <a:p>
                      <a:pPr algn="ctr"/>
                      <a:r>
                        <a:rPr lang="en-IE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______________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r>
                        <a:rPr lang="en-IE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           ______________</a:t>
                      </a:r>
                    </a:p>
                    <a:p>
                      <a:pPr algn="l"/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r>
                        <a:rPr lang="en-IE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en-IE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</a:t>
                      </a:r>
                      <a:endParaRPr lang="en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5736" y="1484783"/>
            <a:ext cx="6624736" cy="115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3108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70756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600" dirty="0" smtClean="0"/>
              <a:t>Identify the reducing agent and the </a:t>
            </a:r>
            <a:r>
              <a:rPr lang="en-US" sz="2600" dirty="0" err="1" smtClean="0"/>
              <a:t>oxidising</a:t>
            </a:r>
            <a:r>
              <a:rPr lang="en-US" sz="2600" dirty="0" smtClean="0"/>
              <a:t> agent </a:t>
            </a:r>
            <a:br>
              <a:rPr lang="en-US" sz="2600" dirty="0" smtClean="0"/>
            </a:br>
            <a:r>
              <a:rPr lang="en-US" sz="2600" dirty="0" smtClean="0"/>
              <a:t>in each of these equations,</a:t>
            </a:r>
            <a:br>
              <a:rPr lang="en-US" sz="2600" dirty="0" smtClean="0"/>
            </a:br>
            <a:r>
              <a:rPr lang="en-US" sz="2600" b="1" dirty="0" smtClean="0"/>
              <a:t>a.</a:t>
            </a:r>
            <a:r>
              <a:rPr lang="en-US" sz="2600" dirty="0" smtClean="0"/>
              <a:t> </a:t>
            </a:r>
            <a:r>
              <a:rPr lang="en-US" sz="2600" b="1" dirty="0" smtClean="0">
                <a:solidFill>
                  <a:srgbClr val="FF0000"/>
                </a:solidFill>
              </a:rPr>
              <a:t>Fe(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 + </a:t>
            </a:r>
            <a:r>
              <a:rPr lang="en-US" sz="2600" b="1" dirty="0" err="1" smtClean="0">
                <a:solidFill>
                  <a:srgbClr val="FF0000"/>
                </a:solidFill>
              </a:rPr>
              <a:t>CuO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 </a:t>
            </a:r>
            <a:r>
              <a:rPr lang="en-US" sz="26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FeO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 + Cu(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</a:t>
            </a:r>
            <a:br>
              <a:rPr lang="en-US" sz="2600" b="1" dirty="0" smtClean="0">
                <a:solidFill>
                  <a:srgbClr val="FF0000"/>
                </a:solidFill>
              </a:rPr>
            </a:br>
            <a:r>
              <a:rPr lang="en-US" sz="2600" dirty="0" smtClean="0"/>
              <a:t>reducing agent ___________ </a:t>
            </a:r>
            <a:r>
              <a:rPr lang="en-US" sz="2600" dirty="0" err="1" smtClean="0"/>
              <a:t>oxidising</a:t>
            </a:r>
            <a:r>
              <a:rPr lang="en-US" sz="2600" dirty="0" smtClean="0"/>
              <a:t> agent ___________					[1]</a:t>
            </a:r>
            <a:br>
              <a:rPr lang="en-US" sz="2600" dirty="0" smtClean="0"/>
            </a:br>
            <a:r>
              <a:rPr lang="en-US" sz="2600" dirty="0" smtClean="0"/>
              <a:t>b. </a:t>
            </a:r>
            <a:r>
              <a:rPr lang="en-US" sz="2600" b="1" dirty="0" smtClean="0">
                <a:solidFill>
                  <a:srgbClr val="FF0000"/>
                </a:solidFill>
              </a:rPr>
              <a:t>Fe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O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 + 3Mg(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 </a:t>
            </a:r>
            <a:r>
              <a:rPr lang="en-US" sz="26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600" b="1" dirty="0" smtClean="0">
                <a:solidFill>
                  <a:srgbClr val="FF0000"/>
                </a:solidFill>
              </a:rPr>
              <a:t> 2Fe(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 + 3MgO(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</a:t>
            </a:r>
            <a:br>
              <a:rPr lang="en-US" sz="2600" b="1" dirty="0" smtClean="0">
                <a:solidFill>
                  <a:srgbClr val="FF0000"/>
                </a:solidFill>
              </a:rPr>
            </a:br>
            <a:r>
              <a:rPr lang="en-US" sz="2600" dirty="0" smtClean="0"/>
              <a:t>reducing </a:t>
            </a:r>
            <a:r>
              <a:rPr lang="en-US" sz="2600" dirty="0"/>
              <a:t>agent ___________ </a:t>
            </a:r>
            <a:r>
              <a:rPr lang="en-US" sz="2600" dirty="0" err="1"/>
              <a:t>oxidising</a:t>
            </a:r>
            <a:r>
              <a:rPr lang="en-US" sz="2600" dirty="0"/>
              <a:t> agent ___________	</a:t>
            </a:r>
            <a:r>
              <a:rPr lang="en-US" sz="2600" dirty="0" smtClean="0"/>
              <a:t>				[</a:t>
            </a:r>
            <a:r>
              <a:rPr lang="en-US" sz="2600" dirty="0"/>
              <a:t>1]</a:t>
            </a:r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6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600" dirty="0" smtClean="0"/>
              <a:t>Split </a:t>
            </a:r>
            <a:r>
              <a:rPr lang="en-US" sz="2600" dirty="0"/>
              <a:t>these equations into two ionic half-equations and identify the reducing </a:t>
            </a:r>
            <a:r>
              <a:rPr lang="en-US" sz="2600" dirty="0" smtClean="0"/>
              <a:t>agent.</a:t>
            </a:r>
            <a:br>
              <a:rPr lang="en-US" sz="2600" dirty="0" smtClean="0"/>
            </a:br>
            <a:r>
              <a:rPr lang="en-US" sz="2600" dirty="0" smtClean="0"/>
              <a:t>a</a:t>
            </a:r>
            <a:r>
              <a:rPr lang="en-US" sz="2600" b="1" dirty="0">
                <a:solidFill>
                  <a:srgbClr val="FF0000"/>
                </a:solidFill>
              </a:rPr>
              <a:t>. </a:t>
            </a:r>
            <a:r>
              <a:rPr lang="en-US" sz="2600" b="1" dirty="0" smtClean="0">
                <a:solidFill>
                  <a:srgbClr val="FF0000"/>
                </a:solidFill>
              </a:rPr>
              <a:t>Zn (</a:t>
            </a:r>
            <a:r>
              <a:rPr lang="en-US" sz="2600" b="1" i="1" dirty="0">
                <a:solidFill>
                  <a:srgbClr val="FF0000"/>
                </a:solidFill>
              </a:rPr>
              <a:t>s</a:t>
            </a:r>
            <a:r>
              <a:rPr lang="en-US" sz="2600" b="1" dirty="0">
                <a:solidFill>
                  <a:srgbClr val="FF0000"/>
                </a:solidFill>
              </a:rPr>
              <a:t>) + </a:t>
            </a:r>
            <a:r>
              <a:rPr lang="en-US" sz="2600" b="1" dirty="0" smtClean="0">
                <a:solidFill>
                  <a:srgbClr val="FF0000"/>
                </a:solidFill>
              </a:rPr>
              <a:t>CuSO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4 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600" b="1" dirty="0">
                <a:solidFill>
                  <a:srgbClr val="FF0000"/>
                </a:solidFill>
              </a:rPr>
              <a:t>) </a:t>
            </a:r>
            <a:r>
              <a:rPr lang="en-US" sz="26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600" b="1" dirty="0" smtClean="0">
                <a:solidFill>
                  <a:srgbClr val="FF0000"/>
                </a:solidFill>
              </a:rPr>
              <a:t> ZnSO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4 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600" b="1" dirty="0">
                <a:solidFill>
                  <a:srgbClr val="FF0000"/>
                </a:solidFill>
              </a:rPr>
              <a:t>) + </a:t>
            </a:r>
            <a:r>
              <a:rPr lang="en-US" sz="2600" b="1" dirty="0" smtClean="0">
                <a:solidFill>
                  <a:srgbClr val="FF0000"/>
                </a:solidFill>
              </a:rPr>
              <a:t>Cu 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 smtClean="0">
                <a:solidFill>
                  <a:srgbClr val="FF0000"/>
                </a:solidFill>
              </a:rPr>
              <a:t>)</a:t>
            </a:r>
            <a:r>
              <a:rPr lang="en-US" sz="2600" dirty="0" smtClean="0"/>
              <a:t>	[3]</a:t>
            </a:r>
            <a:br>
              <a:rPr lang="en-US" sz="2600" dirty="0" smtClean="0"/>
            </a:br>
            <a:r>
              <a:rPr lang="en-US" sz="2600" dirty="0" smtClean="0"/>
              <a:t>b</a:t>
            </a:r>
            <a:r>
              <a:rPr lang="en-US" sz="2600" dirty="0"/>
              <a:t>. </a:t>
            </a:r>
            <a:r>
              <a:rPr lang="en-US" sz="2600" b="1" dirty="0" smtClean="0">
                <a:solidFill>
                  <a:srgbClr val="FF0000"/>
                </a:solidFill>
              </a:rPr>
              <a:t>Mg(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>
                <a:solidFill>
                  <a:srgbClr val="FF0000"/>
                </a:solidFill>
              </a:rPr>
              <a:t>) + </a:t>
            </a:r>
            <a:r>
              <a:rPr lang="en-US" sz="2600" b="1" dirty="0" err="1" smtClean="0">
                <a:solidFill>
                  <a:srgbClr val="FF0000"/>
                </a:solidFill>
              </a:rPr>
              <a:t>Pb</a:t>
            </a:r>
            <a:r>
              <a:rPr lang="en-US" sz="2600" b="1" dirty="0" smtClean="0">
                <a:solidFill>
                  <a:srgbClr val="FF0000"/>
                </a:solidFill>
              </a:rPr>
              <a:t>(NO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600" b="1" dirty="0" smtClean="0">
                <a:solidFill>
                  <a:srgbClr val="FF0000"/>
                </a:solidFill>
              </a:rPr>
              <a:t>)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600" b="1" dirty="0">
                <a:solidFill>
                  <a:srgbClr val="FF0000"/>
                </a:solidFill>
              </a:rPr>
              <a:t>) </a:t>
            </a:r>
            <a:r>
              <a:rPr lang="en-US" sz="26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Pb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smtClean="0">
                <a:solidFill>
                  <a:srgbClr val="FF0000"/>
                </a:solidFill>
              </a:rPr>
              <a:t>s</a:t>
            </a:r>
            <a:r>
              <a:rPr lang="en-US" sz="2600" b="1" dirty="0">
                <a:solidFill>
                  <a:srgbClr val="FF0000"/>
                </a:solidFill>
              </a:rPr>
              <a:t>) + </a:t>
            </a:r>
            <a:r>
              <a:rPr lang="en-US" sz="2600" b="1" dirty="0" smtClean="0">
                <a:solidFill>
                  <a:srgbClr val="FF0000"/>
                </a:solidFill>
              </a:rPr>
              <a:t>Mg(NO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600" b="1" dirty="0" smtClean="0">
                <a:solidFill>
                  <a:srgbClr val="FF0000"/>
                </a:solidFill>
              </a:rPr>
              <a:t>)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 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600" b="1" dirty="0" smtClean="0">
                <a:solidFill>
                  <a:srgbClr val="FF0000"/>
                </a:solidFill>
              </a:rPr>
              <a:t>)</a:t>
            </a:r>
            <a:r>
              <a:rPr lang="en-US" sz="2600" b="1" dirty="0">
                <a:solidFill>
                  <a:srgbClr val="FF0000"/>
                </a:solidFill>
              </a:rPr>
              <a:t> </a:t>
            </a:r>
            <a:r>
              <a:rPr lang="en-US" sz="2600" dirty="0"/>
              <a:t>	[3</a:t>
            </a:r>
            <a:r>
              <a:rPr lang="en-US" sz="2600" dirty="0" smtClean="0"/>
              <a:t>]</a:t>
            </a:r>
            <a:br>
              <a:rPr lang="en-US" sz="26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endParaRPr lang="en-US" sz="7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66807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dirty="0"/>
              <a:t>Complete these sentences about the reactivity series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using </a:t>
            </a:r>
            <a:r>
              <a:rPr lang="en-US" sz="2000" dirty="0"/>
              <a:t>words from the </a:t>
            </a:r>
            <a:r>
              <a:rPr lang="en-US" sz="2000" dirty="0" smtClean="0"/>
              <a:t>list,				[6]</a:t>
            </a:r>
            <a:br>
              <a:rPr lang="en-US" sz="2000" dirty="0" smtClean="0"/>
            </a:br>
            <a:r>
              <a:rPr lang="en-US" sz="2000" b="1" dirty="0" smtClean="0"/>
              <a:t>electrons  exothermic  less  more  positive  reduce</a:t>
            </a:r>
            <a:br>
              <a:rPr lang="en-US" sz="2000" b="1" dirty="0" smtClean="0"/>
            </a:br>
            <a:r>
              <a:rPr lang="en-US" sz="2000" dirty="0" smtClean="0"/>
              <a:t>A ___________ </a:t>
            </a:r>
            <a:r>
              <a:rPr lang="en-US" sz="2000" dirty="0"/>
              <a:t>reactive metal </a:t>
            </a:r>
            <a:r>
              <a:rPr lang="en-US" sz="2000" dirty="0" smtClean="0"/>
              <a:t>will ___________ the </a:t>
            </a:r>
            <a:r>
              <a:rPr lang="en-US" sz="2000" dirty="0"/>
              <a:t>oxide of a </a:t>
            </a:r>
            <a:r>
              <a:rPr lang="en-US" sz="2000" dirty="0" smtClean="0"/>
              <a:t>_____________ reactive </a:t>
            </a:r>
            <a:r>
              <a:rPr lang="en-US" sz="2000" dirty="0"/>
              <a:t>metal. This reaction is </a:t>
            </a:r>
            <a:r>
              <a:rPr lang="en-US" sz="2000" dirty="0" smtClean="0"/>
              <a:t>___________. The </a:t>
            </a:r>
            <a:r>
              <a:rPr lang="en-US" sz="2000" dirty="0"/>
              <a:t>more reactive metal </a:t>
            </a:r>
            <a:r>
              <a:rPr lang="en-US" sz="2000" dirty="0" smtClean="0"/>
              <a:t>loses ____________ and forms ____________ ions </a:t>
            </a:r>
            <a:r>
              <a:rPr lang="en-US" sz="2000" dirty="0"/>
              <a:t>more </a:t>
            </a:r>
            <a:r>
              <a:rPr lang="en-US" sz="2000" dirty="0" smtClean="0"/>
              <a:t>easily.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dirty="0"/>
              <a:t>The graph </a:t>
            </a:r>
            <a:r>
              <a:rPr lang="en-US" sz="2000" dirty="0" smtClean="0"/>
              <a:t>right shows </a:t>
            </a:r>
            <a:br>
              <a:rPr lang="en-US" sz="2000" dirty="0" smtClean="0"/>
            </a:br>
            <a:r>
              <a:rPr lang="en-US" sz="2000" dirty="0" smtClean="0"/>
              <a:t>how </a:t>
            </a:r>
            <a:r>
              <a:rPr lang="en-US" sz="2000" dirty="0"/>
              <a:t>the </a:t>
            </a:r>
            <a:r>
              <a:rPr lang="en-US" sz="2000" dirty="0" smtClean="0"/>
              <a:t>percentage </a:t>
            </a:r>
            <a:br>
              <a:rPr lang="en-US" sz="2000" dirty="0" smtClean="0"/>
            </a:br>
            <a:r>
              <a:rPr lang="en-US" sz="2000" dirty="0" smtClean="0"/>
              <a:t>decomposition </a:t>
            </a:r>
            <a:r>
              <a:rPr lang="en-US" sz="2000" dirty="0"/>
              <a:t>of four </a:t>
            </a:r>
            <a:br>
              <a:rPr lang="en-US" sz="2000" dirty="0"/>
            </a:br>
            <a:r>
              <a:rPr lang="en-US" sz="2000" dirty="0" smtClean="0"/>
              <a:t>carbonates </a:t>
            </a:r>
            <a:r>
              <a:rPr lang="en-US" sz="2000" dirty="0"/>
              <a:t>with heat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changes </a:t>
            </a:r>
            <a:r>
              <a:rPr lang="en-US" sz="2000" dirty="0"/>
              <a:t>with </a:t>
            </a:r>
            <a:r>
              <a:rPr lang="en-US" sz="2000" dirty="0" smtClean="0"/>
              <a:t>time.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4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dirty="0" smtClean="0"/>
              <a:t>Put </a:t>
            </a:r>
            <a:r>
              <a:rPr lang="en-US" sz="2000" dirty="0"/>
              <a:t>these carbonates in order of increasing rate of thermal decomposition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6241" y="3140968"/>
            <a:ext cx="5384231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15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dirty="0"/>
              <a:t>Link the compounds A to E with the thermal decomposition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products </a:t>
            </a:r>
            <a:r>
              <a:rPr lang="en-US" sz="2000" dirty="0"/>
              <a:t>1 to 5</a:t>
            </a:r>
            <a:r>
              <a:rPr lang="en-US" sz="2000" dirty="0" smtClean="0"/>
              <a:t>.					[3]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000" dirty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000" dirty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000" dirty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1000" dirty="0"/>
          </a:p>
          <a:p>
            <a:pPr marL="514350" indent="-514350">
              <a:buClr>
                <a:srgbClr val="C00000"/>
              </a:buClr>
              <a:buFont typeface="+mj-lt"/>
              <a:buAutoNum type="alphaL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dirty="0" smtClean="0"/>
              <a:t>Write </a:t>
            </a:r>
            <a:r>
              <a:rPr lang="en-US" sz="2000" dirty="0"/>
              <a:t>balanced equations, including state symbols, </a:t>
            </a:r>
            <a:r>
              <a:rPr lang="en-US" sz="2000" dirty="0" smtClean="0"/>
              <a:t>for:</a:t>
            </a:r>
            <a:br>
              <a:rPr lang="en-US" sz="2000" dirty="0" smtClean="0"/>
            </a:br>
            <a:r>
              <a:rPr lang="en-US" sz="2000" b="1" dirty="0" err="1" smtClean="0"/>
              <a:t>i</a:t>
            </a:r>
            <a:r>
              <a:rPr lang="en-US" sz="2000" b="1" dirty="0"/>
              <a:t>.</a:t>
            </a:r>
            <a:r>
              <a:rPr lang="en-US" sz="2000" dirty="0"/>
              <a:t> the thermal decomposition of magnesium </a:t>
            </a:r>
            <a:r>
              <a:rPr lang="en-US" sz="2000" dirty="0" smtClean="0"/>
              <a:t>nitrate</a:t>
            </a:r>
            <a:br>
              <a:rPr lang="en-US" sz="2000" dirty="0" smtClean="0"/>
            </a:br>
            <a:r>
              <a:rPr lang="en-US" sz="2000" b="1" dirty="0" smtClean="0"/>
              <a:t>ii</a:t>
            </a:r>
            <a:r>
              <a:rPr lang="en-US" sz="2000" dirty="0"/>
              <a:t>. the thermal decomposition of potassium nitrate</a:t>
            </a:r>
            <a:r>
              <a:rPr lang="en-US" sz="2000" dirty="0" smtClean="0"/>
              <a:t>.	          [6]</a:t>
            </a: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23528" y="1916832"/>
            <a:ext cx="3312368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Sodium nitrate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2600908"/>
            <a:ext cx="3312368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Copper(II) nitrate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3284984"/>
            <a:ext cx="3312368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Zinc </a:t>
            </a:r>
            <a:r>
              <a:rPr lang="en-US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hydroxite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3528" y="3969060"/>
            <a:ext cx="3312368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Magnesium carbonate.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3528" y="4653136"/>
            <a:ext cx="3312368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Sodium </a:t>
            </a:r>
            <a:r>
              <a:rPr lang="en-US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hydroxite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0" y="1916832"/>
            <a:ext cx="4248472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oxide + water</a:t>
            </a:r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72000" y="2600908"/>
            <a:ext cx="4248472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nitrite + oxygen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2000" y="3284984"/>
            <a:ext cx="4248472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oxide + carbon dioxide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72000" y="3969060"/>
            <a:ext cx="4248472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not decompose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572000" y="4653136"/>
            <a:ext cx="4248472" cy="460721"/>
          </a:xfrm>
          <a:prstGeom prst="rect">
            <a:avLst/>
          </a:prstGeom>
          <a:solidFill>
            <a:srgbClr val="FEEB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oxide + nitrogen dioxide + oxygen</a:t>
            </a:r>
          </a:p>
        </p:txBody>
      </p:sp>
    </p:spTree>
    <p:extLst>
      <p:ext uri="{BB962C8B-B14F-4D97-AF65-F5344CB8AC3E}">
        <p14:creationId xmlns:p14="http://schemas.microsoft.com/office/powerpoint/2010/main" val="1763656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8609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3000" dirty="0" smtClean="0"/>
              <a:t>The </a:t>
            </a:r>
            <a:r>
              <a:rPr lang="en-US" sz="3000" dirty="0"/>
              <a:t>diagram shows a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simple electrochemical </a:t>
            </a:r>
            <a:r>
              <a:rPr lang="en-US" sz="3000" dirty="0"/>
              <a:t>cell.</a:t>
            </a:r>
            <a:br>
              <a:rPr lang="en-US" sz="3000" dirty="0"/>
            </a:br>
            <a:r>
              <a:rPr lang="en-US" sz="3000" b="1" dirty="0"/>
              <a:t>a.</a:t>
            </a:r>
            <a:r>
              <a:rPr lang="en-US" sz="3000" dirty="0"/>
              <a:t> Write a half-equation for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the </a:t>
            </a:r>
            <a:r>
              <a:rPr lang="en-US" sz="3000" dirty="0"/>
              <a:t>reaction at the left-hand </a:t>
            </a:r>
            <a:r>
              <a:rPr lang="en-IE" sz="3000" dirty="0" smtClean="0"/>
              <a:t/>
            </a:r>
            <a:br>
              <a:rPr lang="en-IE" sz="3000" dirty="0" smtClean="0"/>
            </a:br>
            <a:r>
              <a:rPr lang="en-US" sz="3000" dirty="0" smtClean="0"/>
              <a:t>electrode.			 [1]</a:t>
            </a:r>
            <a:br>
              <a:rPr lang="en-US" sz="3000" dirty="0" smtClean="0"/>
            </a:br>
            <a:r>
              <a:rPr lang="en-US" sz="3000" b="1" dirty="0" smtClean="0"/>
              <a:t>b</a:t>
            </a:r>
            <a:r>
              <a:rPr lang="en-US" sz="3000" b="1" dirty="0"/>
              <a:t>.</a:t>
            </a:r>
            <a:r>
              <a:rPr lang="en-US" sz="3000" dirty="0"/>
              <a:t> Which is the positive pole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of </a:t>
            </a:r>
            <a:r>
              <a:rPr lang="en-US" sz="3000" dirty="0"/>
              <a:t>the cell? Explain why</a:t>
            </a:r>
            <a:r>
              <a:rPr lang="en-US" sz="3000" dirty="0" smtClean="0"/>
              <a:t>. [</a:t>
            </a:r>
            <a:r>
              <a:rPr lang="en-US" sz="3000" dirty="0"/>
              <a:t>3]</a:t>
            </a:r>
            <a:br>
              <a:rPr lang="en-US" sz="3000" dirty="0"/>
            </a:br>
            <a:r>
              <a:rPr lang="en-US" sz="3000" dirty="0"/>
              <a:t/>
            </a:r>
            <a:br>
              <a:rPr lang="en-US" sz="3000" dirty="0"/>
            </a:br>
            <a:r>
              <a:rPr lang="en-US" sz="3000" b="1" dirty="0" smtClean="0"/>
              <a:t>c.</a:t>
            </a:r>
            <a:r>
              <a:rPr lang="en-US" sz="3000" dirty="0" smtClean="0"/>
              <a:t> On </a:t>
            </a:r>
            <a:r>
              <a:rPr lang="en-US" sz="3000" dirty="0"/>
              <a:t>the diagram above put arrows to show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the </a:t>
            </a:r>
            <a:r>
              <a:rPr lang="en-US" sz="3000" dirty="0"/>
              <a:t>direction in which electrons flow round the circuit</a:t>
            </a:r>
            <a:r>
              <a:rPr lang="en-US" sz="3000" dirty="0" smtClean="0"/>
              <a:t>.					[1]</a:t>
            </a:r>
            <a:br>
              <a:rPr lang="en-US" sz="3000" dirty="0" smtClean="0"/>
            </a:br>
            <a:endParaRPr lang="en-US" sz="1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2120" y="1196751"/>
            <a:ext cx="3168352" cy="362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0252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13.5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3200" dirty="0"/>
              <a:t>The diagram on the right shows the voltages of </a:t>
            </a:r>
            <a:r>
              <a:rPr lang="en-US" sz="3200" dirty="0" smtClean="0"/>
              <a:t>some simple cells.</a:t>
            </a:r>
            <a:br>
              <a:rPr lang="en-US" sz="3200" dirty="0" smtClean="0"/>
            </a:br>
            <a:r>
              <a:rPr lang="en-US" sz="3200" dirty="0" smtClean="0"/>
              <a:t>Calculate </a:t>
            </a:r>
            <a:r>
              <a:rPr lang="en-US" sz="3200" dirty="0"/>
              <a:t>the value of the voltages of </a:t>
            </a:r>
            <a:r>
              <a:rPr lang="en-US" sz="3200" dirty="0" smtClean="0"/>
              <a:t>electrochemical cells </a:t>
            </a:r>
            <a:r>
              <a:rPr lang="en-US" sz="3200" dirty="0"/>
              <a:t>with these </a:t>
            </a:r>
            <a:r>
              <a:rPr lang="en-US" sz="3200" dirty="0" smtClean="0"/>
              <a:t>electrodes: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b="1" dirty="0"/>
              <a:t>.</a:t>
            </a:r>
            <a:r>
              <a:rPr lang="en-US" sz="3200" dirty="0"/>
              <a:t> iron and </a:t>
            </a:r>
            <a:r>
              <a:rPr lang="en-US" sz="3200" dirty="0" smtClean="0"/>
              <a:t>copper_________________ </a:t>
            </a:r>
            <a:r>
              <a:rPr lang="en-US" sz="3200" dirty="0"/>
              <a:t>V </a:t>
            </a:r>
            <a:r>
              <a:rPr lang="en-US" sz="3200" dirty="0" smtClean="0"/>
              <a:t>	[1]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b="1" dirty="0"/>
              <a:t>.</a:t>
            </a:r>
            <a:r>
              <a:rPr lang="en-US" sz="3200" dirty="0"/>
              <a:t> zinc and </a:t>
            </a:r>
            <a:r>
              <a:rPr lang="en-US" sz="3200" dirty="0" smtClean="0"/>
              <a:t>iron___________________ </a:t>
            </a:r>
            <a:r>
              <a:rPr lang="en-US" sz="3200" dirty="0"/>
              <a:t>V </a:t>
            </a:r>
            <a:r>
              <a:rPr lang="en-US" sz="3200" dirty="0" smtClean="0"/>
              <a:t>	[</a:t>
            </a:r>
            <a:r>
              <a:rPr lang="en-US" sz="3200" dirty="0"/>
              <a:t>1]</a:t>
            </a:r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3200" b="1" dirty="0" smtClean="0"/>
              <a:t>Extended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3200" dirty="0" smtClean="0"/>
              <a:t>Blocks </a:t>
            </a:r>
            <a:r>
              <a:rPr lang="en-US" sz="3200" dirty="0"/>
              <a:t>of zinc can be placed on ships' hulls to prevent rusting. Explain, using ideas about </a:t>
            </a:r>
            <a:r>
              <a:rPr lang="en-US" sz="3200" dirty="0" smtClean="0"/>
              <a:t>electron transfer</a:t>
            </a:r>
            <a:r>
              <a:rPr lang="en-US" sz="3200" dirty="0"/>
              <a:t>, why zinc protects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the </a:t>
            </a:r>
            <a:r>
              <a:rPr lang="en-US" sz="3200" dirty="0"/>
              <a:t>hull from rusting</a:t>
            </a:r>
            <a:r>
              <a:rPr lang="en-US" sz="3200" dirty="0" smtClean="0"/>
              <a:t>.			     [4]</a:t>
            </a:r>
            <a:endParaRPr lang="en-US" sz="3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70537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7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719138" indent="-354013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719138" indent="-354013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719138" indent="-354013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719138" indent="-354013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719138" indent="-354013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719138" indent="-354013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719138" indent="-354013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354013" indent="-3540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719138" indent="-365125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719138" indent="-365125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719138" indent="-365125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719138" indent="-365125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719138" indent="-365125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13 - The Behaviour Of Metal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46281</TotalTime>
  <Words>5966</Words>
  <Application>Microsoft Office PowerPoint</Application>
  <PresentationFormat>On-screen Show (4:3)</PresentationFormat>
  <Paragraphs>982</Paragraphs>
  <Slides>60</Slides>
  <Notes>60</Notes>
  <HiddenSlides>0</HiddenSlides>
  <MMClips>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Calibri</vt:lpstr>
      <vt:lpstr>Lucida Sans Unicode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3.1 – Atoms and Elements</vt:lpstr>
      <vt:lpstr>13.1 – Metals: A Review</vt:lpstr>
      <vt:lpstr>13.1 – Metals: A Review</vt:lpstr>
      <vt:lpstr>13.1 – Metals: A Review</vt:lpstr>
      <vt:lpstr>13.1 – Metals: A Review</vt:lpstr>
      <vt:lpstr>13.2 – Metals: A Review</vt:lpstr>
      <vt:lpstr>13.2 – Comparing Metals for Reactivity</vt:lpstr>
      <vt:lpstr>13.2 – Comparing Metals for Reactivity</vt:lpstr>
      <vt:lpstr>13.2 – Comparing Metals for Reactivity</vt:lpstr>
      <vt:lpstr>13.2 – Comparing Metals for Reactivity</vt:lpstr>
      <vt:lpstr>13.2 – Metals: A Review</vt:lpstr>
      <vt:lpstr>13.3 – Metals in Competition</vt:lpstr>
      <vt:lpstr>13.3 – Metals in Competition</vt:lpstr>
      <vt:lpstr>13.3 – Metals in Competition</vt:lpstr>
      <vt:lpstr>13.3 – Metals in Competition</vt:lpstr>
      <vt:lpstr>13.3 – Metals in Competition</vt:lpstr>
      <vt:lpstr>13.3 – Metals in Competition</vt:lpstr>
      <vt:lpstr>13.4 – The Reactivity Series</vt:lpstr>
      <vt:lpstr>13.4 – The Reactivity Series</vt:lpstr>
      <vt:lpstr>13.4 – The Reactivity Series</vt:lpstr>
      <vt:lpstr>13.4 – The Reactivity Series</vt:lpstr>
      <vt:lpstr>13.4 – The Reactivity Series</vt:lpstr>
      <vt:lpstr>13.4 – The Reactivity Series</vt:lpstr>
      <vt:lpstr>13.5 – Making Use of the Reactivity Series</vt:lpstr>
      <vt:lpstr>13.5 – Making Use of the Reactivity Series</vt:lpstr>
      <vt:lpstr>13.5 – Making Use of the Reactivity Series</vt:lpstr>
      <vt:lpstr>13.5 – Making Use of the Reactivity Series</vt:lpstr>
      <vt:lpstr>13.5 – Making Use of the Reactivity Series</vt:lpstr>
      <vt:lpstr>13.5 – Making Use of the Reactivity Series</vt:lpstr>
      <vt:lpstr>13.5 – Making Use of the Reactivity Series</vt:lpstr>
      <vt:lpstr>13.5 – Making Use of the Reactivity Series</vt:lpstr>
      <vt:lpstr>13 – Revision Checklist - Core</vt:lpstr>
      <vt:lpstr>13 – Revision Checklist - Extended</vt:lpstr>
      <vt:lpstr>13 – Revision Questions – Core Curriculum</vt:lpstr>
      <vt:lpstr>13 – Revision Questions – Core Curriculum</vt:lpstr>
      <vt:lpstr>13 – Revision Questions – Core Curriculum</vt:lpstr>
      <vt:lpstr>13 – Revision Questions – Extended Curriculum</vt:lpstr>
      <vt:lpstr>13 – Revision Questions – Extended Curriculum</vt:lpstr>
      <vt:lpstr>13 – Revision Questions – Extended Curriculum</vt:lpstr>
      <vt:lpstr>13.1 – Workbook Questions</vt:lpstr>
      <vt:lpstr>13.1 – Workbook Questions</vt:lpstr>
      <vt:lpstr>13.2 – Workbook Questions</vt:lpstr>
      <vt:lpstr>13.2 – Workbook Questions</vt:lpstr>
      <vt:lpstr>13.2 – Workbook Questions</vt:lpstr>
      <vt:lpstr>13.3 – Workbook Questions</vt:lpstr>
      <vt:lpstr>13.3 – Workbook Questions</vt:lpstr>
      <vt:lpstr>13.4 – Workbook Questions</vt:lpstr>
      <vt:lpstr>13.4 – Workbook Questions</vt:lpstr>
      <vt:lpstr>13.5 – Workbook Questions</vt:lpstr>
      <vt:lpstr>13.5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13 - The Behaviour Of Metals</dc:title>
  <dc:subject>Travel and Tourism</dc:subject>
  <dc:creator>Enderoth</dc:creator>
  <cp:lastModifiedBy>Stephen Rafferty</cp:lastModifiedBy>
  <cp:revision>1683</cp:revision>
  <cp:lastPrinted>2014-01-22T18:25:48Z</cp:lastPrinted>
  <dcterms:created xsi:type="dcterms:W3CDTF">2008-03-12T11:01:44Z</dcterms:created>
  <dcterms:modified xsi:type="dcterms:W3CDTF">2018-08-01T16:16:55Z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